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6" r:id="rId3"/>
    <p:sldId id="260" r:id="rId4"/>
    <p:sldId id="261" r:id="rId5"/>
    <p:sldId id="267" r:id="rId6"/>
    <p:sldId id="257" r:id="rId7"/>
    <p:sldId id="258" r:id="rId8"/>
    <p:sldId id="263" r:id="rId9"/>
    <p:sldId id="275" r:id="rId10"/>
    <p:sldId id="272" r:id="rId11"/>
    <p:sldId id="262" r:id="rId1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935" autoAdjust="0"/>
  </p:normalViewPr>
  <p:slideViewPr>
    <p:cSldViewPr snapToGrid="0">
      <p:cViewPr varScale="1">
        <p:scale>
          <a:sx n="66" d="100"/>
          <a:sy n="66" d="100"/>
        </p:scale>
        <p:origin x="62" y="6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96A75E4-6184-4367-9A14-DCD29496A3FE}" type="datetimeFigureOut">
              <a:rPr kumimoji="1" lang="ja-JP" altLang="en-US" smtClean="0"/>
              <a:t>2020/7/13</a:t>
            </a:fld>
            <a:endParaRPr kumimoji="1" lang="ja-JP" altLang="en-US" dirty="0"/>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4C6BC68-A9E2-4C3A-81FC-F87209484DB3}" type="slidenum">
              <a:rPr kumimoji="1" lang="ja-JP" altLang="en-US" smtClean="0"/>
              <a:t>‹#›</a:t>
            </a:fld>
            <a:endParaRPr kumimoji="1" lang="ja-JP" altLang="en-US" dirty="0"/>
          </a:p>
        </p:txBody>
      </p:sp>
    </p:spTree>
    <p:extLst>
      <p:ext uri="{BB962C8B-B14F-4D97-AF65-F5344CB8AC3E}">
        <p14:creationId xmlns:p14="http://schemas.microsoft.com/office/powerpoint/2010/main" val="41623598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小中学校の就学も，特別支援学級，通級指導が主。</a:t>
            </a:r>
            <a:endParaRPr kumimoji="1" lang="en-US" altLang="ja-JP" dirty="0"/>
          </a:p>
          <a:p>
            <a:endParaRPr kumimoji="1" lang="en-US" altLang="ja-JP" dirty="0"/>
          </a:p>
          <a:p>
            <a:r>
              <a:rPr kumimoji="1" lang="ja-JP" altLang="en-US" dirty="0"/>
              <a:t>無条件では普通学級に就学できず，</a:t>
            </a:r>
            <a:endParaRPr lang="en-US" altLang="ja-JP" dirty="0"/>
          </a:p>
          <a:p>
            <a:r>
              <a:rPr lang="ja-JP" altLang="en-US" dirty="0"/>
              <a:t>依然として，分離別学の体制</a:t>
            </a:r>
            <a:endParaRPr kumimoji="1" lang="ja-JP" altLang="en-US" dirty="0"/>
          </a:p>
        </p:txBody>
      </p:sp>
      <p:sp>
        <p:nvSpPr>
          <p:cNvPr id="4" name="スライド番号プレースホルダー 3"/>
          <p:cNvSpPr>
            <a:spLocks noGrp="1"/>
          </p:cNvSpPr>
          <p:nvPr>
            <p:ph type="sldNum" sz="quarter" idx="10"/>
          </p:nvPr>
        </p:nvSpPr>
        <p:spPr/>
        <p:txBody>
          <a:bodyPr/>
          <a:lstStyle/>
          <a:p>
            <a:fld id="{84C6BC68-A9E2-4C3A-81FC-F87209484DB3}" type="slidenum">
              <a:rPr kumimoji="1" lang="ja-JP" altLang="en-US" smtClean="0"/>
              <a:t>2</a:t>
            </a:fld>
            <a:endParaRPr kumimoji="1" lang="ja-JP" altLang="en-US" dirty="0"/>
          </a:p>
        </p:txBody>
      </p:sp>
    </p:spTree>
    <p:extLst>
      <p:ext uri="{BB962C8B-B14F-4D97-AF65-F5344CB8AC3E}">
        <p14:creationId xmlns:p14="http://schemas.microsoft.com/office/powerpoint/2010/main" val="2414624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初めて調査</a:t>
            </a:r>
          </a:p>
        </p:txBody>
      </p:sp>
      <p:sp>
        <p:nvSpPr>
          <p:cNvPr id="4" name="スライド番号プレースホルダー 3"/>
          <p:cNvSpPr>
            <a:spLocks noGrp="1"/>
          </p:cNvSpPr>
          <p:nvPr>
            <p:ph type="sldNum" sz="quarter" idx="10"/>
          </p:nvPr>
        </p:nvSpPr>
        <p:spPr/>
        <p:txBody>
          <a:bodyPr/>
          <a:lstStyle/>
          <a:p>
            <a:fld id="{84C6BC68-A9E2-4C3A-81FC-F87209484DB3}" type="slidenum">
              <a:rPr kumimoji="1" lang="ja-JP" altLang="en-US" smtClean="0"/>
              <a:t>3</a:t>
            </a:fld>
            <a:endParaRPr kumimoji="1" lang="ja-JP" altLang="en-US" dirty="0"/>
          </a:p>
        </p:txBody>
      </p:sp>
    </p:spTree>
    <p:extLst>
      <p:ext uri="{BB962C8B-B14F-4D97-AF65-F5344CB8AC3E}">
        <p14:creationId xmlns:p14="http://schemas.microsoft.com/office/powerpoint/2010/main" val="2386780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しかし，問題がある</a:t>
            </a:r>
            <a:endParaRPr kumimoji="1" lang="en-US" altLang="ja-JP" dirty="0"/>
          </a:p>
          <a:p>
            <a:endParaRPr kumimoji="1" lang="en-US" altLang="ja-JP" dirty="0"/>
          </a:p>
          <a:p>
            <a:r>
              <a:rPr kumimoji="1" lang="ja-JP" altLang="en-US" dirty="0"/>
              <a:t>障害のない子どもには付添いがないので，付添いがあること自体大きな問題であるが，・・・</a:t>
            </a:r>
          </a:p>
        </p:txBody>
      </p:sp>
      <p:sp>
        <p:nvSpPr>
          <p:cNvPr id="4" name="スライド番号プレースホルダー 3"/>
          <p:cNvSpPr>
            <a:spLocks noGrp="1"/>
          </p:cNvSpPr>
          <p:nvPr>
            <p:ph type="sldNum" sz="quarter" idx="10"/>
          </p:nvPr>
        </p:nvSpPr>
        <p:spPr/>
        <p:txBody>
          <a:bodyPr/>
          <a:lstStyle/>
          <a:p>
            <a:fld id="{84C6BC68-A9E2-4C3A-81FC-F87209484DB3}" type="slidenum">
              <a:rPr kumimoji="1" lang="ja-JP" altLang="en-US" smtClean="0"/>
              <a:t>4</a:t>
            </a:fld>
            <a:endParaRPr kumimoji="1" lang="ja-JP" altLang="en-US" dirty="0"/>
          </a:p>
        </p:txBody>
      </p:sp>
    </p:spTree>
    <p:extLst>
      <p:ext uri="{BB962C8B-B14F-4D97-AF65-F5344CB8AC3E}">
        <p14:creationId xmlns:p14="http://schemas.microsoft.com/office/powerpoint/2010/main" val="2972624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今回は特別支援学校，幼稚園については報告しない</a:t>
            </a:r>
            <a:endParaRPr lang="en-US" altLang="ja-JP" dirty="0"/>
          </a:p>
          <a:p>
            <a:r>
              <a:rPr lang="ja-JP" altLang="ja-JP" dirty="0"/>
              <a:t>それぞれに該当する児童・生徒数の回答を求めた。</a:t>
            </a:r>
            <a:endParaRPr kumimoji="1" lang="ja-JP" altLang="en-US" dirty="0"/>
          </a:p>
        </p:txBody>
      </p:sp>
      <p:sp>
        <p:nvSpPr>
          <p:cNvPr id="4" name="スライド番号プレースホルダー 3"/>
          <p:cNvSpPr>
            <a:spLocks noGrp="1"/>
          </p:cNvSpPr>
          <p:nvPr>
            <p:ph type="sldNum" sz="quarter" idx="10"/>
          </p:nvPr>
        </p:nvSpPr>
        <p:spPr/>
        <p:txBody>
          <a:bodyPr/>
          <a:lstStyle/>
          <a:p>
            <a:fld id="{84C6BC68-A9E2-4C3A-81FC-F87209484DB3}" type="slidenum">
              <a:rPr kumimoji="1" lang="ja-JP" altLang="en-US" smtClean="0"/>
              <a:t>5</a:t>
            </a:fld>
            <a:endParaRPr kumimoji="1" lang="ja-JP" altLang="en-US" dirty="0"/>
          </a:p>
        </p:txBody>
      </p:sp>
    </p:spTree>
    <p:extLst>
      <p:ext uri="{BB962C8B-B14F-4D97-AF65-F5344CB8AC3E}">
        <p14:creationId xmlns:p14="http://schemas.microsoft.com/office/powerpoint/2010/main" val="4090158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それぞれに該当する児童・生徒数の回答を求めた。</a:t>
            </a:r>
            <a:endParaRPr kumimoji="1" lang="ja-JP" altLang="en-US" dirty="0"/>
          </a:p>
        </p:txBody>
      </p:sp>
      <p:sp>
        <p:nvSpPr>
          <p:cNvPr id="4" name="スライド番号プレースホルダー 3"/>
          <p:cNvSpPr>
            <a:spLocks noGrp="1"/>
          </p:cNvSpPr>
          <p:nvPr>
            <p:ph type="sldNum" sz="quarter" idx="10"/>
          </p:nvPr>
        </p:nvSpPr>
        <p:spPr/>
        <p:txBody>
          <a:bodyPr/>
          <a:lstStyle/>
          <a:p>
            <a:fld id="{84C6BC68-A9E2-4C3A-81FC-F87209484DB3}" type="slidenum">
              <a:rPr kumimoji="1" lang="ja-JP" altLang="en-US" smtClean="0"/>
              <a:t>6</a:t>
            </a:fld>
            <a:endParaRPr kumimoji="1" lang="ja-JP" altLang="en-US" dirty="0"/>
          </a:p>
        </p:txBody>
      </p:sp>
    </p:spTree>
    <p:extLst>
      <p:ext uri="{BB962C8B-B14F-4D97-AF65-F5344CB8AC3E}">
        <p14:creationId xmlns:p14="http://schemas.microsoft.com/office/powerpoint/2010/main" val="4068689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通常学級よりも特別支援学級在籍の子どもが多かった</a:t>
            </a:r>
          </a:p>
        </p:txBody>
      </p:sp>
      <p:sp>
        <p:nvSpPr>
          <p:cNvPr id="4" name="スライド番号プレースホルダー 3"/>
          <p:cNvSpPr>
            <a:spLocks noGrp="1"/>
          </p:cNvSpPr>
          <p:nvPr>
            <p:ph type="sldNum" sz="quarter" idx="10"/>
          </p:nvPr>
        </p:nvSpPr>
        <p:spPr/>
        <p:txBody>
          <a:bodyPr/>
          <a:lstStyle/>
          <a:p>
            <a:fld id="{84C6BC68-A9E2-4C3A-81FC-F87209484DB3}" type="slidenum">
              <a:rPr kumimoji="1" lang="ja-JP" altLang="en-US" smtClean="0"/>
              <a:t>7</a:t>
            </a:fld>
            <a:endParaRPr kumimoji="1" lang="ja-JP" altLang="en-US" dirty="0"/>
          </a:p>
        </p:txBody>
      </p:sp>
    </p:spTree>
    <p:extLst>
      <p:ext uri="{BB962C8B-B14F-4D97-AF65-F5344CB8AC3E}">
        <p14:creationId xmlns:p14="http://schemas.microsoft.com/office/powerpoint/2010/main" val="3341416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C6BC68-A9E2-4C3A-81FC-F87209484DB3}" type="slidenum">
              <a:rPr kumimoji="1" lang="ja-JP" altLang="en-US" smtClean="0"/>
              <a:t>8</a:t>
            </a:fld>
            <a:endParaRPr kumimoji="1" lang="ja-JP" altLang="en-US" dirty="0"/>
          </a:p>
        </p:txBody>
      </p:sp>
    </p:spTree>
    <p:extLst>
      <p:ext uri="{BB962C8B-B14F-4D97-AF65-F5344CB8AC3E}">
        <p14:creationId xmlns:p14="http://schemas.microsoft.com/office/powerpoint/2010/main" val="2866444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およそ３割（他は１割程度だが）</a:t>
            </a:r>
          </a:p>
        </p:txBody>
      </p:sp>
      <p:sp>
        <p:nvSpPr>
          <p:cNvPr id="4" name="スライド番号プレースホルダー 3"/>
          <p:cNvSpPr>
            <a:spLocks noGrp="1"/>
          </p:cNvSpPr>
          <p:nvPr>
            <p:ph type="sldNum" sz="quarter" idx="10"/>
          </p:nvPr>
        </p:nvSpPr>
        <p:spPr/>
        <p:txBody>
          <a:bodyPr/>
          <a:lstStyle/>
          <a:p>
            <a:fld id="{84C6BC68-A9E2-4C3A-81FC-F87209484DB3}" type="slidenum">
              <a:rPr kumimoji="1" lang="ja-JP" altLang="en-US" smtClean="0"/>
              <a:t>9</a:t>
            </a:fld>
            <a:endParaRPr kumimoji="1" lang="ja-JP" altLang="en-US" dirty="0"/>
          </a:p>
        </p:txBody>
      </p:sp>
    </p:spTree>
    <p:extLst>
      <p:ext uri="{BB962C8B-B14F-4D97-AF65-F5344CB8AC3E}">
        <p14:creationId xmlns:p14="http://schemas.microsoft.com/office/powerpoint/2010/main" val="1408625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費用の件は，付添いではないが，普通学級で学ぶことのカベ。</a:t>
            </a:r>
          </a:p>
        </p:txBody>
      </p:sp>
      <p:sp>
        <p:nvSpPr>
          <p:cNvPr id="4" name="スライド番号プレースホルダー 3"/>
          <p:cNvSpPr>
            <a:spLocks noGrp="1"/>
          </p:cNvSpPr>
          <p:nvPr>
            <p:ph type="sldNum" sz="quarter" idx="10"/>
          </p:nvPr>
        </p:nvSpPr>
        <p:spPr/>
        <p:txBody>
          <a:bodyPr/>
          <a:lstStyle/>
          <a:p>
            <a:fld id="{84C6BC68-A9E2-4C3A-81FC-F87209484DB3}" type="slidenum">
              <a:rPr kumimoji="1" lang="ja-JP" altLang="en-US" smtClean="0"/>
              <a:t>11</a:t>
            </a:fld>
            <a:endParaRPr kumimoji="1" lang="ja-JP" altLang="en-US" dirty="0"/>
          </a:p>
        </p:txBody>
      </p:sp>
    </p:spTree>
    <p:extLst>
      <p:ext uri="{BB962C8B-B14F-4D97-AF65-F5344CB8AC3E}">
        <p14:creationId xmlns:p14="http://schemas.microsoft.com/office/powerpoint/2010/main" val="3052056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06EB5DE-234B-4C84-856B-F1B329119EEC}" type="datetimeFigureOut">
              <a:rPr kumimoji="1" lang="ja-JP" altLang="en-US" smtClean="0"/>
              <a:t>2020/7/13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8A0CCC4-6D1A-40EC-BAFE-99ED38DA9C29}" type="slidenum">
              <a:rPr kumimoji="1" lang="ja-JP" altLang="en-US" smtClean="0"/>
              <a:t>‹#›</a:t>
            </a:fld>
            <a:endParaRPr kumimoji="1" lang="ja-JP" altLang="en-US" dirty="0"/>
          </a:p>
        </p:txBody>
      </p:sp>
    </p:spTree>
    <p:extLst>
      <p:ext uri="{BB962C8B-B14F-4D97-AF65-F5344CB8AC3E}">
        <p14:creationId xmlns:p14="http://schemas.microsoft.com/office/powerpoint/2010/main" val="3133523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06EB5DE-234B-4C84-856B-F1B329119EEC}" type="datetimeFigureOut">
              <a:rPr kumimoji="1" lang="ja-JP" altLang="en-US" smtClean="0"/>
              <a:t>2020/7/13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8A0CCC4-6D1A-40EC-BAFE-99ED38DA9C29}" type="slidenum">
              <a:rPr kumimoji="1" lang="ja-JP" altLang="en-US" smtClean="0"/>
              <a:t>‹#›</a:t>
            </a:fld>
            <a:endParaRPr kumimoji="1" lang="ja-JP" altLang="en-US" dirty="0"/>
          </a:p>
        </p:txBody>
      </p:sp>
    </p:spTree>
    <p:extLst>
      <p:ext uri="{BB962C8B-B14F-4D97-AF65-F5344CB8AC3E}">
        <p14:creationId xmlns:p14="http://schemas.microsoft.com/office/powerpoint/2010/main" val="3874498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06EB5DE-234B-4C84-856B-F1B329119EEC}" type="datetimeFigureOut">
              <a:rPr kumimoji="1" lang="ja-JP" altLang="en-US" smtClean="0"/>
              <a:t>2020/7/13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8A0CCC4-6D1A-40EC-BAFE-99ED38DA9C29}" type="slidenum">
              <a:rPr kumimoji="1" lang="ja-JP" altLang="en-US" smtClean="0"/>
              <a:t>‹#›</a:t>
            </a:fld>
            <a:endParaRPr kumimoji="1" lang="ja-JP" altLang="en-US" dirty="0"/>
          </a:p>
        </p:txBody>
      </p:sp>
    </p:spTree>
    <p:extLst>
      <p:ext uri="{BB962C8B-B14F-4D97-AF65-F5344CB8AC3E}">
        <p14:creationId xmlns:p14="http://schemas.microsoft.com/office/powerpoint/2010/main" val="274644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06EB5DE-234B-4C84-856B-F1B329119EEC}" type="datetimeFigureOut">
              <a:rPr kumimoji="1" lang="ja-JP" altLang="en-US" smtClean="0"/>
              <a:t>2020/7/13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8A0CCC4-6D1A-40EC-BAFE-99ED38DA9C29}" type="slidenum">
              <a:rPr kumimoji="1" lang="ja-JP" altLang="en-US" smtClean="0"/>
              <a:t>‹#›</a:t>
            </a:fld>
            <a:endParaRPr kumimoji="1" lang="ja-JP" altLang="en-US" dirty="0"/>
          </a:p>
        </p:txBody>
      </p:sp>
    </p:spTree>
    <p:extLst>
      <p:ext uri="{BB962C8B-B14F-4D97-AF65-F5344CB8AC3E}">
        <p14:creationId xmlns:p14="http://schemas.microsoft.com/office/powerpoint/2010/main" val="1809550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06EB5DE-234B-4C84-856B-F1B329119EEC}" type="datetimeFigureOut">
              <a:rPr kumimoji="1" lang="ja-JP" altLang="en-US" smtClean="0"/>
              <a:t>2020/7/13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8A0CCC4-6D1A-40EC-BAFE-99ED38DA9C29}" type="slidenum">
              <a:rPr kumimoji="1" lang="ja-JP" altLang="en-US" smtClean="0"/>
              <a:t>‹#›</a:t>
            </a:fld>
            <a:endParaRPr kumimoji="1" lang="ja-JP" altLang="en-US" dirty="0"/>
          </a:p>
        </p:txBody>
      </p:sp>
    </p:spTree>
    <p:extLst>
      <p:ext uri="{BB962C8B-B14F-4D97-AF65-F5344CB8AC3E}">
        <p14:creationId xmlns:p14="http://schemas.microsoft.com/office/powerpoint/2010/main" val="1486692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06EB5DE-234B-4C84-856B-F1B329119EEC}" type="datetimeFigureOut">
              <a:rPr kumimoji="1" lang="ja-JP" altLang="en-US" smtClean="0"/>
              <a:t>2020/7/13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8A0CCC4-6D1A-40EC-BAFE-99ED38DA9C29}" type="slidenum">
              <a:rPr kumimoji="1" lang="ja-JP" altLang="en-US" smtClean="0"/>
              <a:t>‹#›</a:t>
            </a:fld>
            <a:endParaRPr kumimoji="1" lang="ja-JP" altLang="en-US" dirty="0"/>
          </a:p>
        </p:txBody>
      </p:sp>
    </p:spTree>
    <p:extLst>
      <p:ext uri="{BB962C8B-B14F-4D97-AF65-F5344CB8AC3E}">
        <p14:creationId xmlns:p14="http://schemas.microsoft.com/office/powerpoint/2010/main" val="247541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06EB5DE-234B-4C84-856B-F1B329119EEC}" type="datetimeFigureOut">
              <a:rPr kumimoji="1" lang="ja-JP" altLang="en-US" smtClean="0"/>
              <a:t>2020/7/13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C8A0CCC4-6D1A-40EC-BAFE-99ED38DA9C29}" type="slidenum">
              <a:rPr kumimoji="1" lang="ja-JP" altLang="en-US" smtClean="0"/>
              <a:t>‹#›</a:t>
            </a:fld>
            <a:endParaRPr kumimoji="1" lang="ja-JP" altLang="en-US" dirty="0"/>
          </a:p>
        </p:txBody>
      </p:sp>
    </p:spTree>
    <p:extLst>
      <p:ext uri="{BB962C8B-B14F-4D97-AF65-F5344CB8AC3E}">
        <p14:creationId xmlns:p14="http://schemas.microsoft.com/office/powerpoint/2010/main" val="1152008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06EB5DE-234B-4C84-856B-F1B329119EEC}" type="datetimeFigureOut">
              <a:rPr kumimoji="1" lang="ja-JP" altLang="en-US" smtClean="0"/>
              <a:t>2020/7/13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C8A0CCC4-6D1A-40EC-BAFE-99ED38DA9C29}" type="slidenum">
              <a:rPr kumimoji="1" lang="ja-JP" altLang="en-US" smtClean="0"/>
              <a:t>‹#›</a:t>
            </a:fld>
            <a:endParaRPr kumimoji="1" lang="ja-JP" altLang="en-US" dirty="0"/>
          </a:p>
        </p:txBody>
      </p:sp>
    </p:spTree>
    <p:extLst>
      <p:ext uri="{BB962C8B-B14F-4D97-AF65-F5344CB8AC3E}">
        <p14:creationId xmlns:p14="http://schemas.microsoft.com/office/powerpoint/2010/main" val="3537395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06EB5DE-234B-4C84-856B-F1B329119EEC}" type="datetimeFigureOut">
              <a:rPr kumimoji="1" lang="ja-JP" altLang="en-US" smtClean="0"/>
              <a:t>2020/7/13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C8A0CCC4-6D1A-40EC-BAFE-99ED38DA9C29}" type="slidenum">
              <a:rPr kumimoji="1" lang="ja-JP" altLang="en-US" smtClean="0"/>
              <a:t>‹#›</a:t>
            </a:fld>
            <a:endParaRPr kumimoji="1" lang="ja-JP" altLang="en-US" dirty="0"/>
          </a:p>
        </p:txBody>
      </p:sp>
    </p:spTree>
    <p:extLst>
      <p:ext uri="{BB962C8B-B14F-4D97-AF65-F5344CB8AC3E}">
        <p14:creationId xmlns:p14="http://schemas.microsoft.com/office/powerpoint/2010/main" val="952950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06EB5DE-234B-4C84-856B-F1B329119EEC}" type="datetimeFigureOut">
              <a:rPr kumimoji="1" lang="ja-JP" altLang="en-US" smtClean="0"/>
              <a:t>2020/7/13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8A0CCC4-6D1A-40EC-BAFE-99ED38DA9C29}" type="slidenum">
              <a:rPr kumimoji="1" lang="ja-JP" altLang="en-US" smtClean="0"/>
              <a:t>‹#›</a:t>
            </a:fld>
            <a:endParaRPr kumimoji="1" lang="ja-JP" altLang="en-US" dirty="0"/>
          </a:p>
        </p:txBody>
      </p:sp>
    </p:spTree>
    <p:extLst>
      <p:ext uri="{BB962C8B-B14F-4D97-AF65-F5344CB8AC3E}">
        <p14:creationId xmlns:p14="http://schemas.microsoft.com/office/powerpoint/2010/main" val="1772260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06EB5DE-234B-4C84-856B-F1B329119EEC}" type="datetimeFigureOut">
              <a:rPr kumimoji="1" lang="ja-JP" altLang="en-US" smtClean="0"/>
              <a:t>2020/7/13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8A0CCC4-6D1A-40EC-BAFE-99ED38DA9C29}" type="slidenum">
              <a:rPr kumimoji="1" lang="ja-JP" altLang="en-US" smtClean="0"/>
              <a:t>‹#›</a:t>
            </a:fld>
            <a:endParaRPr kumimoji="1" lang="ja-JP" altLang="en-US" dirty="0"/>
          </a:p>
        </p:txBody>
      </p:sp>
    </p:spTree>
    <p:extLst>
      <p:ext uri="{BB962C8B-B14F-4D97-AF65-F5344CB8AC3E}">
        <p14:creationId xmlns:p14="http://schemas.microsoft.com/office/powerpoint/2010/main" val="3854225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EB5DE-234B-4C84-856B-F1B329119EEC}" type="datetimeFigureOut">
              <a:rPr kumimoji="1" lang="ja-JP" altLang="en-US" smtClean="0"/>
              <a:t>2020/7/13</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0CCC4-6D1A-40EC-BAFE-99ED38DA9C29}" type="slidenum">
              <a:rPr kumimoji="1" lang="ja-JP" altLang="en-US" smtClean="0"/>
              <a:t>‹#›</a:t>
            </a:fld>
            <a:endParaRPr kumimoji="1" lang="ja-JP" altLang="en-US" dirty="0"/>
          </a:p>
        </p:txBody>
      </p:sp>
    </p:spTree>
    <p:extLst>
      <p:ext uri="{BB962C8B-B14F-4D97-AF65-F5344CB8AC3E}">
        <p14:creationId xmlns:p14="http://schemas.microsoft.com/office/powerpoint/2010/main" val="2986656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ja-JP" sz="4800" dirty="0"/>
              <a:t>障害のある子どもの保護者の学校における付き添いの実態</a:t>
            </a:r>
            <a:endParaRPr kumimoji="1" lang="ja-JP" altLang="en-US" sz="4800" dirty="0"/>
          </a:p>
        </p:txBody>
      </p:sp>
      <p:sp>
        <p:nvSpPr>
          <p:cNvPr id="3" name="サブタイトル 2"/>
          <p:cNvSpPr>
            <a:spLocks noGrp="1"/>
          </p:cNvSpPr>
          <p:nvPr>
            <p:ph type="subTitle" idx="1"/>
          </p:nvPr>
        </p:nvSpPr>
        <p:spPr/>
        <p:txBody>
          <a:bodyPr/>
          <a:lstStyle/>
          <a:p>
            <a:r>
              <a:rPr lang="ja-JP" altLang="ja-JP" sz="3600" dirty="0"/>
              <a:t>―兵庫県における調査を通して―</a:t>
            </a:r>
            <a:endParaRPr lang="en-US" altLang="ja-JP" sz="3600" dirty="0"/>
          </a:p>
          <a:p>
            <a:endParaRPr kumimoji="1" lang="en-US" altLang="ja-JP" dirty="0"/>
          </a:p>
          <a:p>
            <a:r>
              <a:rPr lang="ja-JP" altLang="ja-JP" dirty="0"/>
              <a:t>栗田季佳・一木玲子・堀智晴・堀正嗣</a:t>
            </a:r>
          </a:p>
        </p:txBody>
      </p:sp>
    </p:spTree>
    <p:extLst>
      <p:ext uri="{BB962C8B-B14F-4D97-AF65-F5344CB8AC3E}">
        <p14:creationId xmlns:p14="http://schemas.microsoft.com/office/powerpoint/2010/main" val="2706466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医療的ケアに関するデータ</a:t>
            </a:r>
          </a:p>
        </p:txBody>
      </p:sp>
      <p:sp>
        <p:nvSpPr>
          <p:cNvPr id="4" name="コンテンツ プレースホルダー 3"/>
          <p:cNvSpPr>
            <a:spLocks noGrp="1"/>
          </p:cNvSpPr>
          <p:nvPr>
            <p:ph sz="half" idx="2"/>
          </p:nvPr>
        </p:nvSpPr>
        <p:spPr>
          <a:xfrm>
            <a:off x="839788" y="1681164"/>
            <a:ext cx="5157787" cy="4922836"/>
          </a:xfrm>
        </p:spPr>
        <p:txBody>
          <a:bodyPr>
            <a:normAutofit/>
          </a:bodyPr>
          <a:lstStyle/>
          <a:p>
            <a:r>
              <a:rPr kumimoji="1" lang="ja-JP" altLang="en-US" dirty="0"/>
              <a:t>付添いのある学校では，医療的ケアの必要な子どもが多い</a:t>
            </a:r>
            <a:endParaRPr kumimoji="1" lang="en-US" altLang="ja-JP" dirty="0"/>
          </a:p>
          <a:p>
            <a:pPr lvl="1"/>
            <a:r>
              <a:rPr lang="ja-JP" altLang="en-US" dirty="0"/>
              <a:t>付添いあり</a:t>
            </a:r>
            <a:r>
              <a:rPr lang="en-US" altLang="ja-JP" dirty="0"/>
              <a:t>50</a:t>
            </a:r>
            <a:r>
              <a:rPr lang="ja-JP" altLang="en-US" dirty="0"/>
              <a:t>件　</a:t>
            </a:r>
            <a:r>
              <a:rPr lang="en-US" altLang="ja-JP" dirty="0"/>
              <a:t>―</a:t>
            </a:r>
            <a:r>
              <a:rPr lang="ja-JP" altLang="en-US" dirty="0"/>
              <a:t>　なし</a:t>
            </a:r>
            <a:r>
              <a:rPr lang="en-US" altLang="ja-JP" dirty="0"/>
              <a:t>12</a:t>
            </a:r>
            <a:r>
              <a:rPr lang="ja-JP" altLang="en-US" dirty="0"/>
              <a:t>件</a:t>
            </a:r>
            <a:endParaRPr kumimoji="1" lang="en-US" altLang="ja-JP" dirty="0"/>
          </a:p>
          <a:p>
            <a:r>
              <a:rPr kumimoji="1" lang="ja-JP" altLang="en-US" dirty="0"/>
              <a:t>付添いの医療的ケアを占めることが示唆</a:t>
            </a:r>
            <a:endParaRPr kumimoji="1" lang="en-US" altLang="ja-JP" dirty="0"/>
          </a:p>
          <a:p>
            <a:pPr lvl="1"/>
            <a:r>
              <a:rPr lang="ja-JP" altLang="en-US" dirty="0"/>
              <a:t>文科省の調査と同じ傾向</a:t>
            </a:r>
            <a:endParaRPr lang="en-US" altLang="ja-JP" dirty="0"/>
          </a:p>
          <a:p>
            <a:pPr lvl="1"/>
            <a:r>
              <a:rPr lang="ja-JP" altLang="en-US" dirty="0"/>
              <a:t>日常的な付添いの内，医療的ケアは文科省調査で</a:t>
            </a:r>
            <a:r>
              <a:rPr lang="en-US" altLang="ja-JP" dirty="0"/>
              <a:t>2</a:t>
            </a:r>
            <a:r>
              <a:rPr lang="ja-JP" altLang="en-US" dirty="0"/>
              <a:t>割に対し，本調査は約</a:t>
            </a:r>
            <a:r>
              <a:rPr lang="en-US" altLang="ja-JP" dirty="0"/>
              <a:t>5</a:t>
            </a:r>
            <a:r>
              <a:rPr lang="ja-JP" altLang="en-US" dirty="0"/>
              <a:t>割（</a:t>
            </a:r>
            <a:r>
              <a:rPr lang="en-US" altLang="ja-JP" dirty="0"/>
              <a:t>104</a:t>
            </a:r>
            <a:r>
              <a:rPr lang="ja-JP" altLang="en-US" dirty="0"/>
              <a:t>件中</a:t>
            </a:r>
            <a:r>
              <a:rPr lang="en-US" altLang="ja-JP" dirty="0"/>
              <a:t>50</a:t>
            </a:r>
            <a:r>
              <a:rPr lang="ja-JP" altLang="en-US" dirty="0"/>
              <a:t>件）</a:t>
            </a:r>
            <a:endParaRPr lang="en-US" altLang="ja-JP" dirty="0"/>
          </a:p>
          <a:p>
            <a:pPr lvl="1"/>
            <a:r>
              <a:rPr lang="ja-JP" altLang="en-US" dirty="0"/>
              <a:t>本人以外が医療的ケアを行っている場合，おおよそ児童生徒１人あたり１人看護士配置</a:t>
            </a:r>
          </a:p>
          <a:p>
            <a:pPr lvl="1"/>
            <a:endParaRPr lang="en-US" altLang="ja-JP" dirty="0"/>
          </a:p>
        </p:txBody>
      </p:sp>
      <p:sp>
        <p:nvSpPr>
          <p:cNvPr id="5" name="テキスト プレースホルダー 4"/>
          <p:cNvSpPr>
            <a:spLocks noGrp="1"/>
          </p:cNvSpPr>
          <p:nvPr>
            <p:ph type="body" sz="quarter" idx="3"/>
          </p:nvPr>
        </p:nvSpPr>
        <p:spPr/>
        <p:txBody>
          <a:bodyPr/>
          <a:lstStyle/>
          <a:p>
            <a:endParaRPr kumimoji="1" lang="ja-JP" altLang="en-US" dirty="0"/>
          </a:p>
        </p:txBody>
      </p:sp>
      <p:graphicFrame>
        <p:nvGraphicFramePr>
          <p:cNvPr id="7" name="コンテンツ プレースホルダー 6"/>
          <p:cNvGraphicFramePr>
            <a:graphicFrameLocks noGrp="1"/>
          </p:cNvGraphicFramePr>
          <p:nvPr>
            <p:ph sz="quarter" idx="4"/>
            <p:extLst>
              <p:ext uri="{D42A27DB-BD31-4B8C-83A1-F6EECF244321}">
                <p14:modId xmlns:p14="http://schemas.microsoft.com/office/powerpoint/2010/main" val="3229291662"/>
              </p:ext>
            </p:extLst>
          </p:nvPr>
        </p:nvGraphicFramePr>
        <p:xfrm>
          <a:off x="6172200" y="2505074"/>
          <a:ext cx="5183187" cy="3432881"/>
        </p:xfrm>
        <a:graphic>
          <a:graphicData uri="http://schemas.openxmlformats.org/drawingml/2006/table">
            <a:tbl>
              <a:tblPr firstRow="1" bandRow="1">
                <a:tableStyleId>{5C22544A-7EE6-4342-B048-85BDC9FD1C3A}</a:tableStyleId>
              </a:tblPr>
              <a:tblGrid>
                <a:gridCol w="2204156">
                  <a:extLst>
                    <a:ext uri="{9D8B030D-6E8A-4147-A177-3AD203B41FA5}">
                      <a16:colId xmlns:a16="http://schemas.microsoft.com/office/drawing/2014/main" val="20000"/>
                    </a:ext>
                  </a:extLst>
                </a:gridCol>
                <a:gridCol w="1512711">
                  <a:extLst>
                    <a:ext uri="{9D8B030D-6E8A-4147-A177-3AD203B41FA5}">
                      <a16:colId xmlns:a16="http://schemas.microsoft.com/office/drawing/2014/main" val="20001"/>
                    </a:ext>
                  </a:extLst>
                </a:gridCol>
                <a:gridCol w="1466320">
                  <a:extLst>
                    <a:ext uri="{9D8B030D-6E8A-4147-A177-3AD203B41FA5}">
                      <a16:colId xmlns:a16="http://schemas.microsoft.com/office/drawing/2014/main" val="20002"/>
                    </a:ext>
                  </a:extLst>
                </a:gridCol>
              </a:tblGrid>
              <a:tr h="615328">
                <a:tc>
                  <a:txBody>
                    <a:bodyPr/>
                    <a:lstStyle/>
                    <a:p>
                      <a:endParaRPr kumimoji="1" lang="ja-JP" altLang="en-US" sz="3200" dirty="0"/>
                    </a:p>
                  </a:txBody>
                  <a:tcPr/>
                </a:tc>
                <a:tc>
                  <a:txBody>
                    <a:bodyPr/>
                    <a:lstStyle/>
                    <a:p>
                      <a:r>
                        <a:rPr kumimoji="1" lang="ja-JP" altLang="en-US" dirty="0"/>
                        <a:t>付き添いあり</a:t>
                      </a:r>
                    </a:p>
                  </a:txBody>
                  <a:tcPr/>
                </a:tc>
                <a:tc>
                  <a:txBody>
                    <a:bodyPr/>
                    <a:lstStyle/>
                    <a:p>
                      <a:r>
                        <a:rPr kumimoji="1" lang="ja-JP" altLang="en-US" dirty="0"/>
                        <a:t>付き添いなし</a:t>
                      </a:r>
                    </a:p>
                  </a:txBody>
                  <a:tcPr/>
                </a:tc>
                <a:extLst>
                  <a:ext uri="{0D108BD9-81ED-4DB2-BD59-A6C34878D82A}">
                    <a16:rowId xmlns:a16="http://schemas.microsoft.com/office/drawing/2014/main" val="10000"/>
                  </a:ext>
                </a:extLst>
              </a:tr>
              <a:tr h="582942">
                <a:tc>
                  <a:txBody>
                    <a:bodyPr/>
                    <a:lstStyle/>
                    <a:p>
                      <a:pPr algn="l" fontAlgn="ct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自身で「医療的ケア」を行っている数</a:t>
                      </a:r>
                    </a:p>
                  </a:txBody>
                  <a:tcPr marL="0" marR="0" marT="0" marB="0" anchor="ctr"/>
                </a:tc>
                <a:tc>
                  <a:txBody>
                    <a:bodyPr/>
                    <a:lstStyle/>
                    <a:p>
                      <a:pPr algn="ctr"/>
                      <a:r>
                        <a:rPr kumimoji="1" lang="en-US" altLang="ja-JP" sz="2400" dirty="0"/>
                        <a:t>23</a:t>
                      </a:r>
                      <a:r>
                        <a:rPr kumimoji="1" lang="ja-JP" altLang="en-US" sz="2400" dirty="0"/>
                        <a:t>（</a:t>
                      </a:r>
                      <a:r>
                        <a:rPr kumimoji="1" lang="en-US" altLang="ja-JP" sz="2400" dirty="0"/>
                        <a:t>16</a:t>
                      </a:r>
                      <a:r>
                        <a:rPr kumimoji="1" lang="ja-JP" altLang="en-US" sz="2400" dirty="0"/>
                        <a:t>）</a:t>
                      </a:r>
                    </a:p>
                  </a:txBody>
                  <a:tcPr anchor="ctr"/>
                </a:tc>
                <a:tc>
                  <a:txBody>
                    <a:bodyPr/>
                    <a:lstStyle/>
                    <a:p>
                      <a:pPr algn="ctr"/>
                      <a:r>
                        <a:rPr kumimoji="1" lang="en-US" altLang="ja-JP" sz="2400" dirty="0"/>
                        <a:t>8</a:t>
                      </a:r>
                      <a:r>
                        <a:rPr kumimoji="1" lang="ja-JP" altLang="en-US" sz="2400" dirty="0"/>
                        <a:t>（</a:t>
                      </a:r>
                      <a:r>
                        <a:rPr kumimoji="1" lang="en-US" altLang="ja-JP" sz="2400" dirty="0"/>
                        <a:t>7</a:t>
                      </a:r>
                      <a:r>
                        <a:rPr kumimoji="1" lang="ja-JP" altLang="en-US" sz="2400" dirty="0"/>
                        <a:t>）</a:t>
                      </a:r>
                    </a:p>
                  </a:txBody>
                  <a:tcPr anchor="ctr"/>
                </a:tc>
                <a:extLst>
                  <a:ext uri="{0D108BD9-81ED-4DB2-BD59-A6C34878D82A}">
                    <a16:rowId xmlns:a16="http://schemas.microsoft.com/office/drawing/2014/main" val="10001"/>
                  </a:ext>
                </a:extLst>
              </a:tr>
              <a:tr h="12630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0" i="0" u="none" strike="noStrike" dirty="0">
                          <a:solidFill>
                            <a:srgbClr val="000000"/>
                          </a:solidFill>
                          <a:effectLst/>
                          <a:latin typeface="ＭＳ Ｐゴシック" panose="020B0600070205080204" pitchFamily="50" charset="-128"/>
                          <a:ea typeface="+mn-ea"/>
                        </a:rPr>
                        <a:t>医療的ケアを必要としており，看護士など本人以外が行っている数</a:t>
                      </a:r>
                    </a:p>
                  </a:txBody>
                  <a:tcPr/>
                </a:tc>
                <a:tc>
                  <a:txBody>
                    <a:bodyPr/>
                    <a:lstStyle/>
                    <a:p>
                      <a:pPr algn="ctr"/>
                      <a:r>
                        <a:rPr kumimoji="1" lang="en-US" altLang="ja-JP" sz="2400" dirty="0"/>
                        <a:t>27</a:t>
                      </a:r>
                      <a:r>
                        <a:rPr kumimoji="1" lang="ja-JP" altLang="en-US" sz="2400" dirty="0"/>
                        <a:t>（</a:t>
                      </a:r>
                      <a:r>
                        <a:rPr kumimoji="1" lang="en-US" altLang="ja-JP" sz="2400" dirty="0"/>
                        <a:t>19</a:t>
                      </a:r>
                      <a:r>
                        <a:rPr kumimoji="1" lang="ja-JP" altLang="en-US" sz="2400" dirty="0"/>
                        <a:t>）</a:t>
                      </a:r>
                    </a:p>
                  </a:txBody>
                  <a:tcPr anchor="ctr"/>
                </a:tc>
                <a:tc>
                  <a:txBody>
                    <a:bodyPr/>
                    <a:lstStyle/>
                    <a:p>
                      <a:pPr algn="ctr"/>
                      <a:r>
                        <a:rPr kumimoji="1" lang="en-US" altLang="ja-JP" sz="2400" dirty="0"/>
                        <a:t>4</a:t>
                      </a:r>
                      <a:r>
                        <a:rPr kumimoji="1" lang="ja-JP" altLang="en-US" sz="2400" dirty="0"/>
                        <a:t>（</a:t>
                      </a:r>
                      <a:r>
                        <a:rPr kumimoji="1" lang="en-US" altLang="ja-JP" sz="2400" dirty="0"/>
                        <a:t>0</a:t>
                      </a:r>
                      <a:r>
                        <a:rPr kumimoji="1" lang="ja-JP" altLang="en-US" sz="2400" dirty="0"/>
                        <a:t>）</a:t>
                      </a:r>
                    </a:p>
                  </a:txBody>
                  <a:tcPr anchor="ctr"/>
                </a:tc>
                <a:extLst>
                  <a:ext uri="{0D108BD9-81ED-4DB2-BD59-A6C34878D82A}">
                    <a16:rowId xmlns:a16="http://schemas.microsoft.com/office/drawing/2014/main" val="10002"/>
                  </a:ext>
                </a:extLst>
              </a:tr>
              <a:tr h="9715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0" i="0" u="none" strike="noStrike" dirty="0">
                          <a:solidFill>
                            <a:srgbClr val="000000"/>
                          </a:solidFill>
                          <a:effectLst/>
                          <a:latin typeface="ＭＳ Ｐゴシック" panose="020B0600070205080204" pitchFamily="50" charset="-128"/>
                          <a:ea typeface="+mn-ea"/>
                        </a:rPr>
                        <a:t>医療的ケアを必要とする児童生徒担当の看護師数</a:t>
                      </a:r>
                    </a:p>
                  </a:txBody>
                  <a:tcPr/>
                </a:tc>
                <a:tc>
                  <a:txBody>
                    <a:bodyPr/>
                    <a:lstStyle/>
                    <a:p>
                      <a:pPr algn="ctr"/>
                      <a:r>
                        <a:rPr kumimoji="1" lang="en-US" altLang="ja-JP" sz="2400" dirty="0"/>
                        <a:t>25</a:t>
                      </a:r>
                      <a:r>
                        <a:rPr kumimoji="1" lang="ja-JP" altLang="en-US" sz="2400" dirty="0"/>
                        <a:t>（</a:t>
                      </a:r>
                      <a:r>
                        <a:rPr kumimoji="1" lang="en-US" altLang="ja-JP" sz="2400" dirty="0"/>
                        <a:t>20</a:t>
                      </a:r>
                      <a:r>
                        <a:rPr kumimoji="1" lang="ja-JP" altLang="en-US" sz="2400" dirty="0"/>
                        <a:t>）</a:t>
                      </a:r>
                    </a:p>
                  </a:txBody>
                  <a:tcPr anchor="ctr"/>
                </a:tc>
                <a:tc>
                  <a:txBody>
                    <a:bodyPr/>
                    <a:lstStyle/>
                    <a:p>
                      <a:pPr algn="ctr"/>
                      <a:r>
                        <a:rPr kumimoji="1" lang="en-US" altLang="ja-JP" sz="2400" dirty="0"/>
                        <a:t>3</a:t>
                      </a:r>
                      <a:r>
                        <a:rPr kumimoji="1" lang="ja-JP" altLang="en-US" sz="2400" dirty="0"/>
                        <a:t>（</a:t>
                      </a:r>
                      <a:r>
                        <a:rPr kumimoji="1" lang="en-US" altLang="ja-JP" sz="2400" dirty="0"/>
                        <a:t>2</a:t>
                      </a:r>
                      <a:r>
                        <a:rPr kumimoji="1" lang="ja-JP" altLang="en-US" sz="2400" dirty="0"/>
                        <a:t>）</a:t>
                      </a:r>
                    </a:p>
                  </a:txBody>
                  <a:tcPr anchor="ctr"/>
                </a:tc>
                <a:extLst>
                  <a:ext uri="{0D108BD9-81ED-4DB2-BD59-A6C34878D82A}">
                    <a16:rowId xmlns:a16="http://schemas.microsoft.com/office/drawing/2014/main" val="10003"/>
                  </a:ext>
                </a:extLst>
              </a:tr>
            </a:tbl>
          </a:graphicData>
        </a:graphic>
      </p:graphicFrame>
      <p:sp>
        <p:nvSpPr>
          <p:cNvPr id="8" name="テキスト ボックス 7"/>
          <p:cNvSpPr txBox="1"/>
          <p:nvPr/>
        </p:nvSpPr>
        <p:spPr>
          <a:xfrm>
            <a:off x="6172200" y="6004997"/>
            <a:ext cx="5418667" cy="369332"/>
          </a:xfrm>
          <a:prstGeom prst="rect">
            <a:avLst/>
          </a:prstGeom>
          <a:noFill/>
        </p:spPr>
        <p:txBody>
          <a:bodyPr wrap="square" rtlCol="0">
            <a:spAutoFit/>
          </a:bodyPr>
          <a:lstStyle/>
          <a:p>
            <a:r>
              <a:rPr kumimoji="1" lang="en-US" altLang="ja-JP" dirty="0"/>
              <a:t>※</a:t>
            </a:r>
            <a:r>
              <a:rPr kumimoji="1" lang="ja-JP" altLang="en-US" dirty="0"/>
              <a:t>　数値は小・中合計件数。　（）内は，小学校の件数</a:t>
            </a:r>
          </a:p>
        </p:txBody>
      </p:sp>
    </p:spTree>
    <p:extLst>
      <p:ext uri="{BB962C8B-B14F-4D97-AF65-F5344CB8AC3E}">
        <p14:creationId xmlns:p14="http://schemas.microsoft.com/office/powerpoint/2010/main" val="461362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考察</a:t>
            </a:r>
          </a:p>
        </p:txBody>
      </p:sp>
      <p:sp>
        <p:nvSpPr>
          <p:cNvPr id="3" name="コンテンツ プレースホルダー 2"/>
          <p:cNvSpPr>
            <a:spLocks noGrp="1"/>
          </p:cNvSpPr>
          <p:nvPr>
            <p:ph idx="1"/>
          </p:nvPr>
        </p:nvSpPr>
        <p:spPr>
          <a:xfrm>
            <a:off x="838200" y="1825625"/>
            <a:ext cx="10515600" cy="4913842"/>
          </a:xfrm>
        </p:spPr>
        <p:txBody>
          <a:bodyPr>
            <a:normAutofit/>
          </a:bodyPr>
          <a:lstStyle/>
          <a:p>
            <a:r>
              <a:rPr kumimoji="1" lang="ja-JP" altLang="en-US" dirty="0"/>
              <a:t>文部科学省の調査結果と本調査結果に大きな開きがみられた。</a:t>
            </a:r>
            <a:endParaRPr kumimoji="1" lang="en-US" altLang="ja-JP" dirty="0"/>
          </a:p>
          <a:p>
            <a:pPr lvl="1"/>
            <a:r>
              <a:rPr lang="ja-JP" altLang="en-US" dirty="0"/>
              <a:t>質問項目</a:t>
            </a:r>
            <a:r>
              <a:rPr kumimoji="1" lang="ja-JP" altLang="en-US" dirty="0"/>
              <a:t>（付添いの定義）の違い？</a:t>
            </a:r>
            <a:endParaRPr kumimoji="1" lang="en-US" altLang="ja-JP" dirty="0"/>
          </a:p>
          <a:p>
            <a:pPr lvl="1"/>
            <a:r>
              <a:rPr kumimoji="1" lang="ja-JP" altLang="en-US" dirty="0"/>
              <a:t>調査回答者の違い？</a:t>
            </a:r>
            <a:endParaRPr kumimoji="1" lang="en-US" altLang="ja-JP" dirty="0"/>
          </a:p>
          <a:p>
            <a:pPr lvl="1"/>
            <a:r>
              <a:rPr kumimoji="1" lang="ja-JP" altLang="en-US" dirty="0"/>
              <a:t>回収窓口の違い</a:t>
            </a:r>
            <a:r>
              <a:rPr lang="ja-JP" altLang="en-US" dirty="0"/>
              <a:t>？</a:t>
            </a:r>
            <a:endParaRPr lang="en-US" altLang="ja-JP" sz="2400" dirty="0"/>
          </a:p>
          <a:p>
            <a:pPr lvl="2"/>
            <a:r>
              <a:rPr lang="ja-JP" altLang="en-US" sz="2400" dirty="0"/>
              <a:t>いじめの調査においても同様の現象がある（加藤・太田・水野</a:t>
            </a:r>
            <a:r>
              <a:rPr lang="en-US" altLang="ja-JP" sz="2400" dirty="0"/>
              <a:t>, 2016</a:t>
            </a:r>
            <a:r>
              <a:rPr lang="ja-JP" altLang="en-US" sz="2400" dirty="0"/>
              <a:t>）</a:t>
            </a:r>
            <a:endParaRPr kumimoji="1" lang="en-US" altLang="ja-JP" sz="2400" dirty="0"/>
          </a:p>
          <a:p>
            <a:endParaRPr lang="en-US" altLang="ja-JP" dirty="0"/>
          </a:p>
          <a:p>
            <a:r>
              <a:rPr lang="ja-JP" altLang="en-US" dirty="0"/>
              <a:t>登下校や学校行事の付添い等，広範な付き添いの実態が明らかとなった。</a:t>
            </a:r>
            <a:endParaRPr lang="en-US" altLang="ja-JP" dirty="0"/>
          </a:p>
          <a:p>
            <a:pPr lvl="1"/>
            <a:r>
              <a:rPr lang="ja-JP" altLang="en-US" dirty="0"/>
              <a:t>介助が必要な女児に終日付き添い（</a:t>
            </a:r>
            <a:r>
              <a:rPr lang="en-US" altLang="ja-JP" dirty="0"/>
              <a:t>2015</a:t>
            </a:r>
            <a:r>
              <a:rPr lang="ja-JP" altLang="en-US" dirty="0"/>
              <a:t>年</a:t>
            </a:r>
            <a:r>
              <a:rPr lang="en-US" altLang="ja-JP" dirty="0"/>
              <a:t>12</a:t>
            </a:r>
            <a:r>
              <a:rPr lang="ja-JP" altLang="en-US" dirty="0"/>
              <a:t>月</a:t>
            </a:r>
            <a:r>
              <a:rPr lang="en-US" altLang="ja-JP" dirty="0"/>
              <a:t>25</a:t>
            </a:r>
            <a:r>
              <a:rPr lang="ja-JP" altLang="en-US" dirty="0"/>
              <a:t>日東京新聞） </a:t>
            </a:r>
            <a:endParaRPr lang="en-US" altLang="ja-JP" dirty="0"/>
          </a:p>
          <a:p>
            <a:pPr lvl="1"/>
            <a:r>
              <a:rPr lang="ja-JP" altLang="en-US" dirty="0"/>
              <a:t>宿泊行事における臨時職員雇用費用を保護者に要求（</a:t>
            </a:r>
            <a:r>
              <a:rPr lang="en-US" altLang="ja-JP" dirty="0"/>
              <a:t>2008</a:t>
            </a:r>
            <a:r>
              <a:rPr lang="ja-JP" altLang="en-US" dirty="0"/>
              <a:t>年</a:t>
            </a:r>
            <a:r>
              <a:rPr lang="en-US" altLang="ja-JP" dirty="0"/>
              <a:t>11</a:t>
            </a:r>
            <a:r>
              <a:rPr lang="ja-JP" altLang="en-US" dirty="0"/>
              <a:t>月</a:t>
            </a:r>
            <a:r>
              <a:rPr lang="en-US" altLang="ja-JP" dirty="0"/>
              <a:t>1</a:t>
            </a:r>
            <a:r>
              <a:rPr lang="ja-JP" altLang="en-US" dirty="0"/>
              <a:t>日朝日新聞）</a:t>
            </a:r>
            <a:endParaRPr lang="en-US" altLang="ja-JP" dirty="0"/>
          </a:p>
          <a:p>
            <a:pPr lvl="1"/>
            <a:endParaRPr lang="en-US" altLang="ja-JP" dirty="0"/>
          </a:p>
          <a:p>
            <a:pPr lvl="1"/>
            <a:endParaRPr lang="en-US" altLang="ja-JP" dirty="0"/>
          </a:p>
          <a:p>
            <a:pPr lvl="1"/>
            <a:endParaRPr kumimoji="1" lang="en-US" altLang="ja-JP" dirty="0"/>
          </a:p>
        </p:txBody>
      </p:sp>
    </p:spTree>
    <p:extLst>
      <p:ext uri="{BB962C8B-B14F-4D97-AF65-F5344CB8AC3E}">
        <p14:creationId xmlns:p14="http://schemas.microsoft.com/office/powerpoint/2010/main" val="3100048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日本における障害のある子どもの就学</a:t>
            </a:r>
            <a:endParaRPr kumimoji="1" lang="ja-JP" altLang="en-US" dirty="0"/>
          </a:p>
        </p:txBody>
      </p:sp>
      <p:sp>
        <p:nvSpPr>
          <p:cNvPr id="3" name="コンテンツ プレースホルダー 2"/>
          <p:cNvSpPr>
            <a:spLocks noGrp="1"/>
          </p:cNvSpPr>
          <p:nvPr>
            <p:ph idx="1"/>
          </p:nvPr>
        </p:nvSpPr>
        <p:spPr>
          <a:xfrm>
            <a:off x="838200" y="1825625"/>
            <a:ext cx="4703469" cy="4351338"/>
          </a:xfrm>
        </p:spPr>
        <p:txBody>
          <a:bodyPr>
            <a:normAutofit lnSpcReduction="10000"/>
          </a:bodyPr>
          <a:lstStyle/>
          <a:p>
            <a:r>
              <a:rPr lang="ja-JP" altLang="en-US" dirty="0"/>
              <a:t>就学猶予･免除　→　</a:t>
            </a:r>
            <a:r>
              <a:rPr kumimoji="1" lang="ja-JP" altLang="en-US" dirty="0"/>
              <a:t>原則特殊教育諸学校　→　例外として小中学校</a:t>
            </a:r>
            <a:r>
              <a:rPr lang="ja-JP" altLang="en-US" dirty="0"/>
              <a:t>への就学　→　総合的判断</a:t>
            </a:r>
            <a:endParaRPr kumimoji="1" lang="en-US" altLang="ja-JP" dirty="0"/>
          </a:p>
          <a:p>
            <a:r>
              <a:rPr lang="ja-JP" altLang="en-US" dirty="0"/>
              <a:t>分離別学の体制が残る</a:t>
            </a:r>
            <a:endParaRPr lang="en-US" altLang="ja-JP" dirty="0"/>
          </a:p>
          <a:p>
            <a:r>
              <a:rPr lang="ja-JP" altLang="en-US" dirty="0"/>
              <a:t>普通学級への就学に際して，条件がつけられる</a:t>
            </a:r>
            <a:endParaRPr lang="en-US" altLang="ja-JP" dirty="0"/>
          </a:p>
          <a:p>
            <a:pPr lvl="1"/>
            <a:r>
              <a:rPr lang="ja-JP" altLang="en-US" sz="2800" dirty="0"/>
              <a:t>念書</a:t>
            </a:r>
            <a:endParaRPr lang="en-US" altLang="ja-JP" sz="2800" dirty="0"/>
          </a:p>
          <a:p>
            <a:pPr lvl="1"/>
            <a:r>
              <a:rPr lang="ja-JP" altLang="en-US" sz="2800" dirty="0"/>
              <a:t>毎学期・毎学年毎の就学先相談</a:t>
            </a:r>
          </a:p>
          <a:p>
            <a:pPr lvl="1"/>
            <a:r>
              <a:rPr lang="ja-JP" altLang="en-US" sz="2800" u="sng" dirty="0"/>
              <a:t>保護者等の付き添い</a:t>
            </a:r>
            <a:endParaRPr lang="en-US" altLang="ja-JP" sz="2800" u="sng" dirty="0"/>
          </a:p>
          <a:p>
            <a:pPr lvl="1"/>
            <a:endParaRPr lang="en-US" altLang="ja-JP" dirty="0"/>
          </a:p>
        </p:txBody>
      </p:sp>
      <p:pic>
        <p:nvPicPr>
          <p:cNvPr id="13" name="コンテンツ プレースホルダー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3583" y="1825625"/>
            <a:ext cx="6359407" cy="4698712"/>
          </a:xfrm>
          <a:prstGeom prst="rect">
            <a:avLst/>
          </a:prstGeom>
        </p:spPr>
      </p:pic>
    </p:spTree>
    <p:extLst>
      <p:ext uri="{BB962C8B-B14F-4D97-AF65-F5344CB8AC3E}">
        <p14:creationId xmlns:p14="http://schemas.microsoft.com/office/powerpoint/2010/main" val="2480920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2015</a:t>
            </a:r>
            <a:r>
              <a:rPr kumimoji="1" lang="ja-JP" altLang="en-US" dirty="0"/>
              <a:t>年文部科学省の付き添い実態調査</a:t>
            </a:r>
          </a:p>
        </p:txBody>
      </p:sp>
      <p:sp>
        <p:nvSpPr>
          <p:cNvPr id="3" name="コンテンツ プレースホルダー 2"/>
          <p:cNvSpPr>
            <a:spLocks noGrp="1"/>
          </p:cNvSpPr>
          <p:nvPr>
            <p:ph idx="1"/>
          </p:nvPr>
        </p:nvSpPr>
        <p:spPr/>
        <p:txBody>
          <a:bodyPr>
            <a:normAutofit/>
          </a:bodyPr>
          <a:lstStyle/>
          <a:p>
            <a:r>
              <a:rPr lang="ja-JP" altLang="en-US" dirty="0"/>
              <a:t>全国の小・中学校対象</a:t>
            </a:r>
            <a:endParaRPr lang="en-US" altLang="ja-JP" dirty="0"/>
          </a:p>
          <a:p>
            <a:r>
              <a:rPr lang="ja-JP" altLang="en-US" dirty="0"/>
              <a:t>学校生活における保護者等の付き添い（医療的ケアを伴う場合と伴わない場合の別）</a:t>
            </a:r>
            <a:endParaRPr lang="en-US" altLang="ja-JP" dirty="0"/>
          </a:p>
          <a:p>
            <a:r>
              <a:rPr lang="ja-JP" altLang="en-US" dirty="0"/>
              <a:t>日常的に，校舎内において障害のある児童・生徒に付き添っている保護者等</a:t>
            </a:r>
            <a:endParaRPr lang="en-US" altLang="ja-JP" dirty="0"/>
          </a:p>
          <a:p>
            <a:pPr lvl="1"/>
            <a:r>
              <a:rPr lang="en-US" altLang="ja-JP" sz="2800" dirty="0"/>
              <a:t>1897</a:t>
            </a:r>
            <a:r>
              <a:rPr lang="ja-JP" altLang="en-US" sz="2800" dirty="0"/>
              <a:t>件</a:t>
            </a:r>
          </a:p>
        </p:txBody>
      </p:sp>
    </p:spTree>
    <p:extLst>
      <p:ext uri="{BB962C8B-B14F-4D97-AF65-F5344CB8AC3E}">
        <p14:creationId xmlns:p14="http://schemas.microsoft.com/office/powerpoint/2010/main" val="340014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文部科学省の調査の問題点</a:t>
            </a:r>
          </a:p>
        </p:txBody>
      </p:sp>
      <p:sp>
        <p:nvSpPr>
          <p:cNvPr id="3" name="コンテンツ プレースホルダー 2"/>
          <p:cNvSpPr>
            <a:spLocks noGrp="1"/>
          </p:cNvSpPr>
          <p:nvPr>
            <p:ph idx="1"/>
          </p:nvPr>
        </p:nvSpPr>
        <p:spPr/>
        <p:txBody>
          <a:bodyPr>
            <a:normAutofit/>
          </a:bodyPr>
          <a:lstStyle/>
          <a:p>
            <a:pPr marL="514350" indent="-514350">
              <a:buFont typeface="+mj-lt"/>
              <a:buAutoNum type="arabicPeriod"/>
            </a:pPr>
            <a:r>
              <a:rPr lang="ja-JP" altLang="ja-JP" dirty="0"/>
              <a:t>日常的な付き添いに限定されている</a:t>
            </a:r>
            <a:endParaRPr lang="en-US" altLang="ja-JP" dirty="0"/>
          </a:p>
          <a:p>
            <a:pPr lvl="1"/>
            <a:r>
              <a:rPr lang="ja-JP" altLang="ja-JP" dirty="0"/>
              <a:t>「毎日又は毎週決まった曜日に一時間程度介助を行う程度の付添いは含む」</a:t>
            </a:r>
            <a:endParaRPr lang="en-US" altLang="ja-JP" dirty="0"/>
          </a:p>
          <a:p>
            <a:pPr lvl="1"/>
            <a:r>
              <a:rPr lang="ja-JP" altLang="ja-JP" dirty="0"/>
              <a:t>「年に数回の遠足等校外活動への付添い，風邪をひいた場合の突発的な付</a:t>
            </a:r>
            <a:r>
              <a:rPr lang="ja-JP" altLang="en-US" dirty="0"/>
              <a:t>き</a:t>
            </a:r>
            <a:r>
              <a:rPr lang="ja-JP" altLang="ja-JP" dirty="0"/>
              <a:t>添い等は含まない。」</a:t>
            </a:r>
          </a:p>
          <a:p>
            <a:pPr lvl="1">
              <a:buFont typeface="Wingdings" panose="05000000000000000000" pitchFamily="2" charset="2"/>
              <a:buChar char="Ø"/>
            </a:pPr>
            <a:r>
              <a:rPr lang="ja-JP" altLang="ja-JP" dirty="0"/>
              <a:t>学校行事や突発的な事態（例：介助員の休暇等）における付</a:t>
            </a:r>
            <a:r>
              <a:rPr lang="ja-JP" altLang="en-US" dirty="0"/>
              <a:t>き</a:t>
            </a:r>
            <a:r>
              <a:rPr lang="ja-JP" altLang="ja-JP" dirty="0"/>
              <a:t>添いが含められていない。</a:t>
            </a:r>
            <a:endParaRPr lang="en-US" altLang="ja-JP" dirty="0"/>
          </a:p>
          <a:p>
            <a:pPr marL="514350" indent="-514350">
              <a:buFont typeface="+mj-lt"/>
              <a:buAutoNum type="arabicPeriod"/>
            </a:pPr>
            <a:r>
              <a:rPr lang="ja-JP" altLang="en-US" dirty="0"/>
              <a:t>一部の付き添いと終日の付き添いを区別していない</a:t>
            </a:r>
            <a:endParaRPr lang="en-US" altLang="ja-JP" dirty="0"/>
          </a:p>
          <a:p>
            <a:pPr marL="514350" indent="-514350">
              <a:buFont typeface="+mj-lt"/>
              <a:buAutoNum type="arabicPeriod"/>
            </a:pPr>
            <a:r>
              <a:rPr lang="ja-JP" altLang="ja-JP" dirty="0"/>
              <a:t>学校への送迎のみの付</a:t>
            </a:r>
            <a:r>
              <a:rPr lang="ja-JP" altLang="en-US" dirty="0"/>
              <a:t>き</a:t>
            </a:r>
            <a:r>
              <a:rPr lang="ja-JP" altLang="ja-JP" dirty="0"/>
              <a:t>添いは除外されている</a:t>
            </a:r>
            <a:endParaRPr lang="en-US" altLang="ja-JP" dirty="0"/>
          </a:p>
          <a:p>
            <a:pPr lvl="1"/>
            <a:r>
              <a:rPr lang="ja-JP" altLang="ja-JP" dirty="0"/>
              <a:t>「学校への送迎のみ行っている場合は対象外」</a:t>
            </a:r>
            <a:endParaRPr lang="ja-JP" altLang="en-US" dirty="0"/>
          </a:p>
          <a:p>
            <a:pPr lvl="1"/>
            <a:endParaRPr lang="en-US" altLang="ja-JP" dirty="0"/>
          </a:p>
        </p:txBody>
      </p:sp>
    </p:spTree>
    <p:extLst>
      <p:ext uri="{BB962C8B-B14F-4D97-AF65-F5344CB8AC3E}">
        <p14:creationId xmlns:p14="http://schemas.microsoft.com/office/powerpoint/2010/main" val="381864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付き添い調査の概要</a:t>
            </a:r>
          </a:p>
        </p:txBody>
      </p:sp>
      <p:sp>
        <p:nvSpPr>
          <p:cNvPr id="3" name="コンテンツ プレースホルダー 2"/>
          <p:cNvSpPr>
            <a:spLocks noGrp="1"/>
          </p:cNvSpPr>
          <p:nvPr>
            <p:ph idx="1"/>
          </p:nvPr>
        </p:nvSpPr>
        <p:spPr>
          <a:xfrm>
            <a:off x="838199" y="1825624"/>
            <a:ext cx="11113655" cy="5032376"/>
          </a:xfrm>
        </p:spPr>
        <p:txBody>
          <a:bodyPr>
            <a:normAutofit/>
          </a:bodyPr>
          <a:lstStyle/>
          <a:p>
            <a:r>
              <a:rPr lang="ja-JP" altLang="ja-JP" dirty="0"/>
              <a:t>兵庫県教職員組合を通して，兵庫県内の小中学校に調査票を配布</a:t>
            </a:r>
            <a:endParaRPr lang="en-US" altLang="ja-JP" dirty="0"/>
          </a:p>
          <a:p>
            <a:endParaRPr lang="en-US" altLang="ja-JP" dirty="0"/>
          </a:p>
          <a:p>
            <a:r>
              <a:rPr lang="ja-JP" altLang="ja-JP" dirty="0"/>
              <a:t>調査票</a:t>
            </a:r>
            <a:endParaRPr lang="en-US" altLang="ja-JP" dirty="0"/>
          </a:p>
          <a:p>
            <a:pPr lvl="1"/>
            <a:r>
              <a:rPr lang="ja-JP" altLang="ja-JP" dirty="0"/>
              <a:t>学校情報</a:t>
            </a:r>
            <a:r>
              <a:rPr lang="ja-JP" altLang="en-US" dirty="0"/>
              <a:t>（</a:t>
            </a:r>
            <a:r>
              <a:rPr lang="ja-JP" altLang="en-US" sz="2400" dirty="0"/>
              <a:t>全児童生徒数，障害のある全児童生徒数，教職員数など）</a:t>
            </a:r>
            <a:endParaRPr lang="en-US" altLang="ja-JP" sz="2400" dirty="0"/>
          </a:p>
          <a:p>
            <a:pPr lvl="1"/>
            <a:r>
              <a:rPr lang="ja-JP" altLang="en-US" dirty="0"/>
              <a:t>付き添いに関する質問</a:t>
            </a:r>
            <a:endParaRPr kumimoji="1" lang="ja-JP" altLang="en-US" dirty="0"/>
          </a:p>
        </p:txBody>
      </p:sp>
    </p:spTree>
    <p:extLst>
      <p:ext uri="{BB962C8B-B14F-4D97-AF65-F5344CB8AC3E}">
        <p14:creationId xmlns:p14="http://schemas.microsoft.com/office/powerpoint/2010/main" val="3947449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付き添いに関する質問</a:t>
            </a:r>
          </a:p>
        </p:txBody>
      </p:sp>
      <p:sp>
        <p:nvSpPr>
          <p:cNvPr id="3" name="コンテンツ プレースホルダー 2"/>
          <p:cNvSpPr>
            <a:spLocks noGrp="1"/>
          </p:cNvSpPr>
          <p:nvPr>
            <p:ph idx="1"/>
          </p:nvPr>
        </p:nvSpPr>
        <p:spPr>
          <a:xfrm>
            <a:off x="838199" y="1825624"/>
            <a:ext cx="11113655" cy="5032376"/>
          </a:xfrm>
        </p:spPr>
        <p:txBody>
          <a:bodyPr>
            <a:normAutofit lnSpcReduction="10000"/>
          </a:bodyPr>
          <a:lstStyle/>
          <a:p>
            <a:r>
              <a:rPr lang="ja-JP" altLang="en-US" sz="3200" dirty="0"/>
              <a:t>付き添い</a:t>
            </a:r>
            <a:r>
              <a:rPr lang="ja-JP" altLang="ja-JP" sz="3200" dirty="0"/>
              <a:t>の有無</a:t>
            </a:r>
            <a:endParaRPr lang="en-US" altLang="ja-JP" sz="3200" dirty="0"/>
          </a:p>
          <a:p>
            <a:r>
              <a:rPr lang="ja-JP" altLang="en-US" sz="3200" dirty="0"/>
              <a:t>付き添い</a:t>
            </a:r>
            <a:r>
              <a:rPr lang="ja-JP" altLang="ja-JP" sz="3200" dirty="0"/>
              <a:t>児童の在籍状況（通常学級，特別支援学級）</a:t>
            </a:r>
            <a:endParaRPr lang="en-US" altLang="ja-JP" sz="3200" dirty="0"/>
          </a:p>
          <a:p>
            <a:r>
              <a:rPr lang="ja-JP" altLang="en-US" sz="3200" dirty="0"/>
              <a:t>付き添い</a:t>
            </a:r>
            <a:r>
              <a:rPr lang="ja-JP" altLang="ja-JP" sz="3200" dirty="0"/>
              <a:t>の内容</a:t>
            </a:r>
            <a:r>
              <a:rPr lang="ja-JP" altLang="en-US" sz="3200" dirty="0"/>
              <a:t>　</a:t>
            </a:r>
            <a:endParaRPr lang="en-US" altLang="ja-JP" sz="3200" dirty="0"/>
          </a:p>
          <a:p>
            <a:pPr marL="457200" lvl="1" indent="0">
              <a:buNone/>
            </a:pPr>
            <a:r>
              <a:rPr lang="ja-JP" altLang="en-US" sz="2800" dirty="0"/>
              <a:t>（</a:t>
            </a:r>
            <a:r>
              <a:rPr lang="ja-JP" altLang="ja-JP" sz="2800" dirty="0"/>
              <a:t>１）登下校も含め登校から下校まで終日</a:t>
            </a:r>
            <a:endParaRPr lang="en-US" altLang="ja-JP" sz="2800" dirty="0"/>
          </a:p>
          <a:p>
            <a:pPr marL="457200" lvl="1" indent="0">
              <a:buNone/>
            </a:pPr>
            <a:r>
              <a:rPr lang="ja-JP" altLang="ja-JP" sz="2800" u="sng" dirty="0"/>
              <a:t>（２）登下校のみ（バス停までの送迎も含む）</a:t>
            </a:r>
            <a:endParaRPr lang="en-US" altLang="ja-JP" sz="2800" u="sng" dirty="0"/>
          </a:p>
          <a:p>
            <a:pPr marL="457200" lvl="1" indent="0">
              <a:buNone/>
            </a:pPr>
            <a:r>
              <a:rPr lang="ja-JP" altLang="ja-JP" sz="2800" dirty="0"/>
              <a:t>（３）日常生活の一部（給食・トイレなど）</a:t>
            </a:r>
            <a:endParaRPr lang="en-US" altLang="ja-JP" sz="2800" dirty="0"/>
          </a:p>
          <a:p>
            <a:pPr marL="457200" lvl="1" indent="0">
              <a:buNone/>
            </a:pPr>
            <a:r>
              <a:rPr lang="ja-JP" altLang="ja-JP" sz="2800" dirty="0"/>
              <a:t>（４）一部の授業（水泳・体育，作業学習など）</a:t>
            </a:r>
            <a:endParaRPr lang="en-US" altLang="ja-JP" sz="2800" dirty="0"/>
          </a:p>
          <a:p>
            <a:pPr marL="457200" lvl="1" indent="0">
              <a:buNone/>
            </a:pPr>
            <a:r>
              <a:rPr lang="ja-JP" altLang="ja-JP" sz="2800" u="sng" dirty="0"/>
              <a:t>（５）日帰りの学校行事（遠足や社会見学など）</a:t>
            </a:r>
            <a:endParaRPr lang="en-US" altLang="ja-JP" sz="2800" u="sng" dirty="0"/>
          </a:p>
          <a:p>
            <a:pPr marL="457200" lvl="1" indent="0">
              <a:buNone/>
            </a:pPr>
            <a:r>
              <a:rPr lang="ja-JP" altLang="ja-JP" sz="2800" u="sng" dirty="0"/>
              <a:t>（６）宿泊を伴う学校行事（修学旅行やキャンプなど）</a:t>
            </a:r>
            <a:endParaRPr lang="en-US" altLang="ja-JP" sz="2800" u="sng" dirty="0"/>
          </a:p>
          <a:p>
            <a:pPr marL="457200" lvl="1" indent="0">
              <a:buNone/>
            </a:pPr>
            <a:r>
              <a:rPr lang="ja-JP" altLang="ja-JP" sz="2800" u="sng" dirty="0"/>
              <a:t>（７）突発的な事態（看護士，介助員の病欠等）</a:t>
            </a:r>
          </a:p>
          <a:p>
            <a:pPr marL="0" indent="0">
              <a:buNone/>
            </a:pPr>
            <a:r>
              <a:rPr kumimoji="1" lang="ja-JP" altLang="en-US" dirty="0"/>
              <a:t>　　　　　　　　　　　　　　　　　　　　　　</a:t>
            </a:r>
            <a:r>
              <a:rPr kumimoji="1" lang="en-US" altLang="ja-JP" sz="2000" dirty="0">
                <a:solidFill>
                  <a:srgbClr val="FF0000"/>
                </a:solidFill>
              </a:rPr>
              <a:t>※</a:t>
            </a:r>
            <a:r>
              <a:rPr kumimoji="1" lang="ja-JP" altLang="en-US" sz="2000" dirty="0">
                <a:solidFill>
                  <a:srgbClr val="FF0000"/>
                </a:solidFill>
              </a:rPr>
              <a:t>下線部の項目が文科省が含めなかった内容</a:t>
            </a:r>
          </a:p>
        </p:txBody>
      </p:sp>
    </p:spTree>
    <p:extLst>
      <p:ext uri="{BB962C8B-B14F-4D97-AF65-F5344CB8AC3E}">
        <p14:creationId xmlns:p14="http://schemas.microsoft.com/office/powerpoint/2010/main" val="3786648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本調査における付き添いの実態</a:t>
            </a:r>
          </a:p>
        </p:txBody>
      </p:sp>
      <p:sp>
        <p:nvSpPr>
          <p:cNvPr id="3" name="コンテンツ プレースホルダー 2"/>
          <p:cNvSpPr>
            <a:spLocks noGrp="1"/>
          </p:cNvSpPr>
          <p:nvPr>
            <p:ph idx="1"/>
          </p:nvPr>
        </p:nvSpPr>
        <p:spPr>
          <a:xfrm>
            <a:off x="838199" y="1825625"/>
            <a:ext cx="11427691" cy="4351338"/>
          </a:xfrm>
        </p:spPr>
        <p:txBody>
          <a:bodyPr/>
          <a:lstStyle/>
          <a:p>
            <a:r>
              <a:rPr lang="ja-JP" altLang="ja-JP" dirty="0"/>
              <a:t>小学校から</a:t>
            </a:r>
            <a:r>
              <a:rPr lang="en-US" altLang="ja-JP" dirty="0"/>
              <a:t>540</a:t>
            </a:r>
            <a:r>
              <a:rPr lang="ja-JP" altLang="ja-JP" dirty="0"/>
              <a:t>校</a:t>
            </a:r>
            <a:r>
              <a:rPr lang="ja-JP" altLang="en-US" dirty="0"/>
              <a:t>（</a:t>
            </a:r>
            <a:r>
              <a:rPr lang="en-US" altLang="ja-JP" dirty="0"/>
              <a:t>782</a:t>
            </a:r>
            <a:r>
              <a:rPr lang="ja-JP" altLang="en-US" dirty="0"/>
              <a:t>校中</a:t>
            </a:r>
            <a:r>
              <a:rPr lang="en-US" altLang="ja-JP" dirty="0"/>
              <a:t>*</a:t>
            </a:r>
            <a:r>
              <a:rPr lang="ja-JP" altLang="en-US" dirty="0"/>
              <a:t>）</a:t>
            </a:r>
            <a:r>
              <a:rPr lang="ja-JP" altLang="ja-JP" dirty="0"/>
              <a:t>，中学校から</a:t>
            </a:r>
            <a:r>
              <a:rPr lang="en-US" altLang="ja-JP" dirty="0"/>
              <a:t>197</a:t>
            </a:r>
            <a:r>
              <a:rPr lang="ja-JP" altLang="ja-JP" dirty="0"/>
              <a:t>校</a:t>
            </a:r>
            <a:r>
              <a:rPr lang="ja-JP" altLang="en-US" dirty="0"/>
              <a:t>（</a:t>
            </a:r>
            <a:r>
              <a:rPr lang="en-US" altLang="ja-JP" dirty="0"/>
              <a:t>389</a:t>
            </a:r>
            <a:r>
              <a:rPr lang="ja-JP" altLang="en-US" dirty="0"/>
              <a:t>校中</a:t>
            </a:r>
            <a:r>
              <a:rPr lang="en-US" altLang="ja-JP" dirty="0"/>
              <a:t>*</a:t>
            </a:r>
            <a:r>
              <a:rPr lang="ja-JP" altLang="en-US" dirty="0"/>
              <a:t>）から回収</a:t>
            </a:r>
            <a:endParaRPr lang="en-US" altLang="ja-JP" dirty="0"/>
          </a:p>
          <a:p>
            <a:pPr lvl="1"/>
            <a:r>
              <a:rPr lang="ja-JP" altLang="ja-JP" dirty="0"/>
              <a:t>付</a:t>
            </a:r>
            <a:r>
              <a:rPr lang="ja-JP" altLang="en-US" dirty="0"/>
              <a:t>き</a:t>
            </a:r>
            <a:r>
              <a:rPr lang="ja-JP" altLang="ja-JP" dirty="0"/>
              <a:t>添いのある学校</a:t>
            </a:r>
            <a:r>
              <a:rPr lang="ja-JP" altLang="en-US" dirty="0"/>
              <a:t>：</a:t>
            </a:r>
            <a:r>
              <a:rPr lang="ja-JP" altLang="ja-JP" dirty="0"/>
              <a:t>小学校</a:t>
            </a:r>
            <a:r>
              <a:rPr lang="en-US" altLang="ja-JP" dirty="0"/>
              <a:t>―249</a:t>
            </a:r>
            <a:r>
              <a:rPr lang="ja-JP" altLang="ja-JP" dirty="0"/>
              <a:t>校</a:t>
            </a:r>
            <a:r>
              <a:rPr lang="en-US" altLang="ja-JP" dirty="0"/>
              <a:t>958</a:t>
            </a:r>
            <a:r>
              <a:rPr lang="ja-JP" altLang="ja-JP" dirty="0"/>
              <a:t>件，中学校</a:t>
            </a:r>
            <a:r>
              <a:rPr lang="en-US" altLang="ja-JP" dirty="0"/>
              <a:t>―49</a:t>
            </a:r>
            <a:r>
              <a:rPr lang="ja-JP" altLang="ja-JP" dirty="0"/>
              <a:t>校</a:t>
            </a:r>
            <a:r>
              <a:rPr lang="en-US" altLang="ja-JP" dirty="0"/>
              <a:t>95</a:t>
            </a:r>
            <a:r>
              <a:rPr lang="ja-JP" altLang="ja-JP" dirty="0"/>
              <a:t>件</a:t>
            </a:r>
            <a:endParaRPr lang="en-US" altLang="ja-JP" dirty="0"/>
          </a:p>
          <a:p>
            <a:pPr lvl="1"/>
            <a:r>
              <a:rPr kumimoji="1" lang="ja-JP" altLang="en-US" dirty="0"/>
              <a:t>登下校</a:t>
            </a:r>
            <a:r>
              <a:rPr lang="ja-JP" altLang="en-US" dirty="0"/>
              <a:t>の付き添いが</a:t>
            </a:r>
            <a:r>
              <a:rPr kumimoji="1" lang="ja-JP" altLang="en-US" dirty="0"/>
              <a:t>多数</a:t>
            </a:r>
            <a:endParaRPr kumimoji="1" lang="en-US" altLang="ja-JP" dirty="0"/>
          </a:p>
          <a:p>
            <a:pPr lvl="1"/>
            <a:r>
              <a:rPr kumimoji="1" lang="ja-JP" altLang="en-US" dirty="0"/>
              <a:t>終日の付き添い，</a:t>
            </a:r>
            <a:r>
              <a:rPr lang="ja-JP" altLang="en-US" dirty="0"/>
              <a:t>学校行事や突発的な事態における非日常的な付き添いの</a:t>
            </a:r>
            <a:r>
              <a:rPr kumimoji="1" lang="ja-JP" altLang="en-US" dirty="0"/>
              <a:t>実態</a:t>
            </a:r>
            <a:endParaRPr kumimoji="1" lang="en-US" altLang="ja-JP" dirty="0"/>
          </a:p>
          <a:p>
            <a:pPr lvl="1"/>
            <a:endParaRPr kumimoji="1" lang="ja-JP" altLang="en-US" dirty="0"/>
          </a:p>
        </p:txBody>
      </p:sp>
      <p:pic>
        <p:nvPicPr>
          <p:cNvPr id="4" name="図 3"/>
          <p:cNvPicPr/>
          <p:nvPr/>
        </p:nvPicPr>
        <p:blipFill>
          <a:blip r:embed="rId3">
            <a:extLst>
              <a:ext uri="{28A0092B-C50C-407E-A947-70E740481C1C}">
                <a14:useLocalDpi xmlns:a14="http://schemas.microsoft.com/office/drawing/2010/main" val="0"/>
              </a:ext>
            </a:extLst>
          </a:blip>
          <a:srcRect/>
          <a:stretch>
            <a:fillRect/>
          </a:stretch>
        </p:blipFill>
        <p:spPr bwMode="auto">
          <a:xfrm>
            <a:off x="738909" y="3862748"/>
            <a:ext cx="10469419" cy="2175669"/>
          </a:xfrm>
          <a:prstGeom prst="rect">
            <a:avLst/>
          </a:prstGeom>
          <a:noFill/>
          <a:ln>
            <a:noFill/>
          </a:ln>
        </p:spPr>
      </p:pic>
      <p:sp>
        <p:nvSpPr>
          <p:cNvPr id="9" name="テキスト ボックス 8"/>
          <p:cNvSpPr txBox="1"/>
          <p:nvPr/>
        </p:nvSpPr>
        <p:spPr>
          <a:xfrm>
            <a:off x="8848436" y="6484016"/>
            <a:ext cx="3491346" cy="369332"/>
          </a:xfrm>
          <a:prstGeom prst="rect">
            <a:avLst/>
          </a:prstGeom>
          <a:noFill/>
        </p:spPr>
        <p:txBody>
          <a:bodyPr wrap="square" rtlCol="0">
            <a:spAutoFit/>
          </a:bodyPr>
          <a:lstStyle/>
          <a:p>
            <a:r>
              <a:rPr lang="en-US" altLang="ja-JP" dirty="0"/>
              <a:t>* </a:t>
            </a:r>
            <a:r>
              <a:rPr lang="ja-JP" altLang="en-US" dirty="0"/>
              <a:t>平成</a:t>
            </a:r>
            <a:r>
              <a:rPr lang="en-US" altLang="ja-JP" dirty="0"/>
              <a:t>27</a:t>
            </a:r>
            <a:r>
              <a:rPr lang="ja-JP" altLang="en-US" dirty="0"/>
              <a:t>年度の学校数に基づく</a:t>
            </a:r>
            <a:endParaRPr kumimoji="1" lang="ja-JP" altLang="en-US" dirty="0"/>
          </a:p>
        </p:txBody>
      </p:sp>
    </p:spTree>
    <p:extLst>
      <p:ext uri="{BB962C8B-B14F-4D97-AF65-F5344CB8AC3E}">
        <p14:creationId xmlns:p14="http://schemas.microsoft.com/office/powerpoint/2010/main" val="1382225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文部科学省の結果との比較</a:t>
            </a:r>
            <a:endParaRPr kumimoji="1" lang="ja-JP" altLang="en-US" dirty="0"/>
          </a:p>
        </p:txBody>
      </p:sp>
      <p:sp>
        <p:nvSpPr>
          <p:cNvPr id="6" name="テキスト プレースホルダー 5"/>
          <p:cNvSpPr>
            <a:spLocks noGrp="1"/>
          </p:cNvSpPr>
          <p:nvPr>
            <p:ph type="body" idx="1"/>
          </p:nvPr>
        </p:nvSpPr>
        <p:spPr>
          <a:xfrm>
            <a:off x="839788" y="1577121"/>
            <a:ext cx="5157787" cy="577544"/>
          </a:xfrm>
        </p:spPr>
        <p:style>
          <a:lnRef idx="2">
            <a:schemeClr val="dk1"/>
          </a:lnRef>
          <a:fillRef idx="1">
            <a:schemeClr val="lt1"/>
          </a:fillRef>
          <a:effectRef idx="0">
            <a:schemeClr val="dk1"/>
          </a:effectRef>
          <a:fontRef idx="minor">
            <a:schemeClr val="dk1"/>
          </a:fontRef>
        </p:style>
        <p:txBody>
          <a:bodyPr>
            <a:normAutofit/>
          </a:bodyPr>
          <a:lstStyle/>
          <a:p>
            <a:r>
              <a:rPr lang="ja-JP" altLang="en-US" sz="3200" dirty="0"/>
              <a:t>文部科学省の調査</a:t>
            </a:r>
            <a:endParaRPr kumimoji="1" lang="ja-JP" altLang="en-US" sz="3200" dirty="0"/>
          </a:p>
        </p:txBody>
      </p:sp>
      <p:sp>
        <p:nvSpPr>
          <p:cNvPr id="3" name="コンテンツ プレースホルダー 2"/>
          <p:cNvSpPr>
            <a:spLocks noGrp="1"/>
          </p:cNvSpPr>
          <p:nvPr>
            <p:ph sz="half" idx="2"/>
          </p:nvPr>
        </p:nvSpPr>
        <p:spPr>
          <a:xfrm>
            <a:off x="839788" y="2154665"/>
            <a:ext cx="5157787" cy="3276317"/>
          </a:xfrm>
        </p:spPr>
        <p:style>
          <a:lnRef idx="2">
            <a:schemeClr val="dk1"/>
          </a:lnRef>
          <a:fillRef idx="1">
            <a:schemeClr val="lt1"/>
          </a:fillRef>
          <a:effectRef idx="0">
            <a:schemeClr val="dk1"/>
          </a:effectRef>
          <a:fontRef idx="minor">
            <a:schemeClr val="dk1"/>
          </a:fontRef>
        </p:style>
        <p:txBody>
          <a:bodyPr/>
          <a:lstStyle/>
          <a:p>
            <a:r>
              <a:rPr lang="en-US" altLang="ja-JP" dirty="0"/>
              <a:t> 2015</a:t>
            </a:r>
            <a:r>
              <a:rPr lang="ja-JP" altLang="en-US" dirty="0"/>
              <a:t>年</a:t>
            </a:r>
            <a:r>
              <a:rPr lang="en-US" altLang="ja-JP" dirty="0"/>
              <a:t>5</a:t>
            </a:r>
            <a:r>
              <a:rPr lang="ja-JP" altLang="en-US" dirty="0"/>
              <a:t>月実施</a:t>
            </a:r>
            <a:endParaRPr lang="en-US" altLang="ja-JP" dirty="0"/>
          </a:p>
          <a:p>
            <a:r>
              <a:rPr lang="ja-JP" altLang="en-US" dirty="0"/>
              <a:t>回収率：ほぼ</a:t>
            </a:r>
            <a:r>
              <a:rPr lang="en-US" altLang="ja-JP" dirty="0"/>
              <a:t>100</a:t>
            </a:r>
            <a:r>
              <a:rPr lang="ja-JP" altLang="en-US" dirty="0"/>
              <a:t>％</a:t>
            </a:r>
            <a:endParaRPr lang="en-US" altLang="ja-JP" dirty="0"/>
          </a:p>
          <a:p>
            <a:r>
              <a:rPr lang="ja-JP" altLang="en-US" dirty="0"/>
              <a:t>回収窓口：教育委員会</a:t>
            </a:r>
            <a:endParaRPr lang="en-US" altLang="ja-JP" dirty="0"/>
          </a:p>
          <a:p>
            <a:r>
              <a:rPr lang="ja-JP" altLang="en-US" dirty="0"/>
              <a:t>小中学校あわせて日常的な付添いは</a:t>
            </a:r>
            <a:r>
              <a:rPr lang="en-US" altLang="ja-JP" dirty="0"/>
              <a:t>41</a:t>
            </a:r>
            <a:r>
              <a:rPr lang="ja-JP" altLang="en-US" dirty="0"/>
              <a:t>件</a:t>
            </a:r>
            <a:endParaRPr lang="en-US" altLang="ja-JP" dirty="0"/>
          </a:p>
          <a:p>
            <a:endParaRPr kumimoji="1" lang="ja-JP" altLang="en-US" i="1" dirty="0"/>
          </a:p>
        </p:txBody>
      </p:sp>
      <p:sp>
        <p:nvSpPr>
          <p:cNvPr id="7" name="テキスト プレースホルダー 6"/>
          <p:cNvSpPr>
            <a:spLocks noGrp="1"/>
          </p:cNvSpPr>
          <p:nvPr>
            <p:ph type="body" sz="quarter" idx="3"/>
          </p:nvPr>
        </p:nvSpPr>
        <p:spPr>
          <a:xfrm>
            <a:off x="6172200" y="1577121"/>
            <a:ext cx="5183188" cy="577544"/>
          </a:xfrm>
        </p:spPr>
        <p:style>
          <a:lnRef idx="2">
            <a:schemeClr val="dk1"/>
          </a:lnRef>
          <a:fillRef idx="1">
            <a:schemeClr val="lt1"/>
          </a:fillRef>
          <a:effectRef idx="0">
            <a:schemeClr val="dk1"/>
          </a:effectRef>
          <a:fontRef idx="minor">
            <a:schemeClr val="dk1"/>
          </a:fontRef>
        </p:style>
        <p:txBody>
          <a:bodyPr>
            <a:normAutofit/>
          </a:bodyPr>
          <a:lstStyle/>
          <a:p>
            <a:r>
              <a:rPr lang="ja-JP" altLang="en-US" sz="3200" dirty="0"/>
              <a:t>本調査</a:t>
            </a:r>
            <a:endParaRPr kumimoji="1" lang="ja-JP" altLang="en-US" sz="3200" dirty="0"/>
          </a:p>
        </p:txBody>
      </p:sp>
      <p:sp>
        <p:nvSpPr>
          <p:cNvPr id="8" name="コンテンツ プレースホルダー 7"/>
          <p:cNvSpPr>
            <a:spLocks noGrp="1"/>
          </p:cNvSpPr>
          <p:nvPr>
            <p:ph sz="quarter" idx="4"/>
          </p:nvPr>
        </p:nvSpPr>
        <p:spPr>
          <a:xfrm>
            <a:off x="6172200" y="2154665"/>
            <a:ext cx="5183188" cy="3870026"/>
          </a:xfrm>
        </p:spPr>
        <p:style>
          <a:lnRef idx="2">
            <a:schemeClr val="dk1"/>
          </a:lnRef>
          <a:fillRef idx="1">
            <a:schemeClr val="lt1"/>
          </a:fillRef>
          <a:effectRef idx="0">
            <a:schemeClr val="dk1"/>
          </a:effectRef>
          <a:fontRef idx="minor">
            <a:schemeClr val="dk1"/>
          </a:fontRef>
        </p:style>
        <p:txBody>
          <a:bodyPr>
            <a:normAutofit/>
          </a:bodyPr>
          <a:lstStyle/>
          <a:p>
            <a:r>
              <a:rPr lang="en-US" altLang="ja-JP" dirty="0"/>
              <a:t>2016</a:t>
            </a:r>
            <a:r>
              <a:rPr lang="ja-JP" altLang="en-US" dirty="0"/>
              <a:t>年</a:t>
            </a:r>
            <a:r>
              <a:rPr lang="en-US" altLang="ja-JP" dirty="0"/>
              <a:t>2</a:t>
            </a:r>
            <a:r>
              <a:rPr lang="ja-JP" altLang="en-US" dirty="0"/>
              <a:t>～</a:t>
            </a:r>
            <a:r>
              <a:rPr lang="en-US" altLang="ja-JP" dirty="0"/>
              <a:t>3</a:t>
            </a:r>
            <a:r>
              <a:rPr lang="ja-JP" altLang="en-US" dirty="0"/>
              <a:t>月実施</a:t>
            </a:r>
            <a:endParaRPr lang="en-US" altLang="ja-JP" dirty="0"/>
          </a:p>
          <a:p>
            <a:r>
              <a:rPr kumimoji="1" lang="ja-JP" altLang="en-US" dirty="0"/>
              <a:t>回収率：</a:t>
            </a:r>
            <a:r>
              <a:rPr kumimoji="1" lang="en-US" altLang="ja-JP" dirty="0"/>
              <a:t>69.1%</a:t>
            </a:r>
            <a:r>
              <a:rPr kumimoji="1" lang="ja-JP" altLang="en-US" dirty="0"/>
              <a:t>（小），</a:t>
            </a:r>
            <a:r>
              <a:rPr lang="en-US" altLang="ja-JP" dirty="0"/>
              <a:t>5</a:t>
            </a:r>
            <a:r>
              <a:rPr kumimoji="1" lang="en-US" altLang="ja-JP" dirty="0"/>
              <a:t>0.6%</a:t>
            </a:r>
            <a:r>
              <a:rPr kumimoji="1" lang="ja-JP" altLang="en-US" dirty="0"/>
              <a:t>（中）</a:t>
            </a:r>
            <a:endParaRPr kumimoji="1" lang="en-US" altLang="ja-JP" dirty="0"/>
          </a:p>
          <a:p>
            <a:r>
              <a:rPr kumimoji="1" lang="ja-JP" altLang="en-US" dirty="0"/>
              <a:t>回収窓口：兵庫県教職員組合</a:t>
            </a:r>
            <a:endParaRPr kumimoji="1" lang="en-US" altLang="ja-JP" dirty="0"/>
          </a:p>
          <a:p>
            <a:r>
              <a:rPr lang="ja-JP" altLang="en-US" dirty="0"/>
              <a:t>小中学校あわせて日常的な付添いは</a:t>
            </a:r>
            <a:r>
              <a:rPr lang="en-US" altLang="ja-JP" dirty="0"/>
              <a:t>104</a:t>
            </a:r>
            <a:r>
              <a:rPr lang="ja-JP" altLang="en-US" dirty="0"/>
              <a:t>件</a:t>
            </a:r>
            <a:endParaRPr lang="en-US" altLang="ja-JP" dirty="0"/>
          </a:p>
          <a:p>
            <a:pPr lvl="1"/>
            <a:r>
              <a:rPr kumimoji="1" lang="ja-JP" altLang="en-US" dirty="0"/>
              <a:t>ただし，終日の付添い（１）と日常生活の一部（３），一部の授業（４）が重複している可能性あり</a:t>
            </a:r>
            <a:endParaRPr kumimoji="1" lang="en-US" altLang="ja-JP" dirty="0"/>
          </a:p>
          <a:p>
            <a:pPr lvl="1"/>
            <a:r>
              <a:rPr lang="ja-JP" altLang="en-US" dirty="0"/>
              <a:t>少なく見積もった場合</a:t>
            </a:r>
            <a:r>
              <a:rPr lang="en-US" altLang="ja-JP" dirty="0"/>
              <a:t>51</a:t>
            </a:r>
            <a:r>
              <a:rPr lang="ja-JP" altLang="en-US" dirty="0"/>
              <a:t>件</a:t>
            </a:r>
            <a:endParaRPr kumimoji="1" lang="ja-JP" altLang="en-US" dirty="0"/>
          </a:p>
        </p:txBody>
      </p:sp>
      <p:sp>
        <p:nvSpPr>
          <p:cNvPr id="10" name="テキスト ボックス 9"/>
          <p:cNvSpPr txBox="1"/>
          <p:nvPr/>
        </p:nvSpPr>
        <p:spPr>
          <a:xfrm>
            <a:off x="4048702" y="2718018"/>
            <a:ext cx="1948873" cy="369332"/>
          </a:xfrm>
          <a:prstGeom prst="rect">
            <a:avLst/>
          </a:prstGeom>
          <a:noFill/>
        </p:spPr>
        <p:txBody>
          <a:bodyPr wrap="square" rtlCol="0">
            <a:spAutoFit/>
          </a:bodyPr>
          <a:lstStyle/>
          <a:p>
            <a:r>
              <a:rPr lang="ja-JP" altLang="en-US" dirty="0"/>
              <a:t>（</a:t>
            </a:r>
            <a:r>
              <a:rPr lang="en-US" altLang="ja-JP" dirty="0"/>
              <a:t>※</a:t>
            </a:r>
            <a:r>
              <a:rPr lang="ja-JP" altLang="en-US" dirty="0"/>
              <a:t>）</a:t>
            </a:r>
            <a:endParaRPr kumimoji="1" lang="ja-JP" altLang="en-US" dirty="0"/>
          </a:p>
        </p:txBody>
      </p:sp>
      <p:sp>
        <p:nvSpPr>
          <p:cNvPr id="11" name="テキスト ボックス 10"/>
          <p:cNvSpPr txBox="1"/>
          <p:nvPr/>
        </p:nvSpPr>
        <p:spPr>
          <a:xfrm>
            <a:off x="8763794" y="6488668"/>
            <a:ext cx="3705225" cy="369332"/>
          </a:xfrm>
          <a:prstGeom prst="rect">
            <a:avLst/>
          </a:prstGeom>
          <a:noFill/>
        </p:spPr>
        <p:txBody>
          <a:bodyPr wrap="square" rtlCol="0">
            <a:spAutoFit/>
          </a:bodyPr>
          <a:lstStyle/>
          <a:p>
            <a:r>
              <a:rPr lang="ja-JP" altLang="en-US" dirty="0"/>
              <a:t>（</a:t>
            </a:r>
            <a:r>
              <a:rPr lang="en-US" altLang="ja-JP" dirty="0"/>
              <a:t>※</a:t>
            </a:r>
            <a:r>
              <a:rPr lang="ja-JP" altLang="en-US" dirty="0"/>
              <a:t>）</a:t>
            </a:r>
            <a:r>
              <a:rPr lang="en-US" altLang="ja-JP" dirty="0"/>
              <a:t>2016</a:t>
            </a:r>
            <a:r>
              <a:rPr lang="ja-JP" altLang="en-US" dirty="0"/>
              <a:t>年</a:t>
            </a:r>
            <a:r>
              <a:rPr lang="en-US" altLang="ja-JP" dirty="0"/>
              <a:t>6</a:t>
            </a:r>
            <a:r>
              <a:rPr lang="ja-JP" altLang="en-US" dirty="0"/>
              <a:t>月</a:t>
            </a:r>
            <a:r>
              <a:rPr lang="en-US" altLang="ja-JP" dirty="0"/>
              <a:t>7</a:t>
            </a:r>
            <a:r>
              <a:rPr lang="ja-JP" altLang="en-US" dirty="0"/>
              <a:t>日電話にて確認</a:t>
            </a:r>
            <a:endParaRPr kumimoji="1" lang="ja-JP" altLang="en-US" dirty="0"/>
          </a:p>
        </p:txBody>
      </p:sp>
      <p:sp>
        <p:nvSpPr>
          <p:cNvPr id="12" name="正方形/長方形 11"/>
          <p:cNvSpPr/>
          <p:nvPr/>
        </p:nvSpPr>
        <p:spPr>
          <a:xfrm>
            <a:off x="5997575" y="5536040"/>
            <a:ext cx="651666" cy="6985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 name="図 3"/>
          <p:cNvPicPr>
            <a:picLocks noChangeAspect="1"/>
          </p:cNvPicPr>
          <p:nvPr/>
        </p:nvPicPr>
        <p:blipFill>
          <a:blip r:embed="rId3">
            <a:duotone>
              <a:prstClr val="black"/>
              <a:schemeClr val="bg1">
                <a:tint val="45000"/>
                <a:satMod val="400000"/>
              </a:schemeClr>
            </a:duotone>
          </a:blip>
          <a:stretch>
            <a:fillRect/>
          </a:stretch>
        </p:blipFill>
        <p:spPr>
          <a:xfrm>
            <a:off x="188121" y="5536040"/>
            <a:ext cx="6461120" cy="1219200"/>
          </a:xfrm>
          <a:prstGeom prst="rect">
            <a:avLst/>
          </a:prstGeom>
        </p:spPr>
      </p:pic>
    </p:spTree>
    <p:extLst>
      <p:ext uri="{BB962C8B-B14F-4D97-AF65-F5344CB8AC3E}">
        <p14:creationId xmlns:p14="http://schemas.microsoft.com/office/powerpoint/2010/main" val="3410460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通常</a:t>
            </a:r>
            <a:r>
              <a:rPr kumimoji="1" lang="ja-JP" altLang="en-US" dirty="0"/>
              <a:t>学級と特別支援学級における付き添い</a:t>
            </a:r>
          </a:p>
        </p:txBody>
      </p:sp>
      <p:sp>
        <p:nvSpPr>
          <p:cNvPr id="4" name="コンテンツ プレースホルダー 3"/>
          <p:cNvSpPr>
            <a:spLocks noGrp="1"/>
          </p:cNvSpPr>
          <p:nvPr>
            <p:ph sz="half" idx="2"/>
          </p:nvPr>
        </p:nvSpPr>
        <p:spPr>
          <a:xfrm>
            <a:off x="839788" y="1896532"/>
            <a:ext cx="11219428" cy="1998134"/>
          </a:xfrm>
        </p:spPr>
        <p:txBody>
          <a:bodyPr>
            <a:normAutofit fontScale="92500"/>
          </a:bodyPr>
          <a:lstStyle/>
          <a:p>
            <a:r>
              <a:rPr kumimoji="1" lang="ja-JP" altLang="en-US" dirty="0"/>
              <a:t>通常学級よりも特別支援学級のほうが付き添いが多い</a:t>
            </a:r>
            <a:endParaRPr kumimoji="1" lang="en-US" altLang="ja-JP" dirty="0"/>
          </a:p>
          <a:p>
            <a:pPr lvl="1"/>
            <a:r>
              <a:rPr lang="ja-JP" altLang="en-US" dirty="0"/>
              <a:t>地域の学校に通う障害児の多くは特別支援学級籍（通常学級の在籍率を示すデータは？）</a:t>
            </a:r>
            <a:endParaRPr lang="en-US" altLang="ja-JP" dirty="0"/>
          </a:p>
          <a:p>
            <a:r>
              <a:rPr kumimoji="1" lang="ja-JP" altLang="en-US" dirty="0"/>
              <a:t>終日と一部の授業に関しては，他の付き添いよりも通常学級の割合が高い</a:t>
            </a:r>
            <a:endParaRPr kumimoji="1" lang="en-US" altLang="ja-JP" dirty="0"/>
          </a:p>
          <a:p>
            <a:pPr lvl="1"/>
            <a:r>
              <a:rPr lang="ja-JP" altLang="en-US" dirty="0"/>
              <a:t>通常学級在籍の方が，付き添いの要求が高いことを示唆</a:t>
            </a:r>
            <a:endParaRPr kumimoji="1" lang="ja-JP" altLang="en-US" dirty="0"/>
          </a:p>
        </p:txBody>
      </p:sp>
      <p:pic>
        <p:nvPicPr>
          <p:cNvPr id="10" name="図 9"/>
          <p:cNvPicPr>
            <a:picLocks noChangeAspect="1"/>
          </p:cNvPicPr>
          <p:nvPr/>
        </p:nvPicPr>
        <p:blipFill>
          <a:blip r:embed="rId3"/>
          <a:stretch>
            <a:fillRect/>
          </a:stretch>
        </p:blipFill>
        <p:spPr>
          <a:xfrm>
            <a:off x="567865" y="4100510"/>
            <a:ext cx="11059445" cy="2573440"/>
          </a:xfrm>
          <a:prstGeom prst="rect">
            <a:avLst/>
          </a:prstGeom>
        </p:spPr>
      </p:pic>
      <p:sp>
        <p:nvSpPr>
          <p:cNvPr id="11" name="角丸四角形 10"/>
          <p:cNvSpPr/>
          <p:nvPr/>
        </p:nvSpPr>
        <p:spPr>
          <a:xfrm>
            <a:off x="2799644" y="4100510"/>
            <a:ext cx="1117600" cy="2661534"/>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6231466" y="4100510"/>
            <a:ext cx="1072445" cy="2661534"/>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284623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3484</TotalTime>
  <Words>1153</Words>
  <Application>Microsoft Office PowerPoint</Application>
  <PresentationFormat>ワイド画面</PresentationFormat>
  <Paragraphs>121</Paragraphs>
  <Slides>11</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ＭＳ Ｐゴシック</vt:lpstr>
      <vt:lpstr>Arial</vt:lpstr>
      <vt:lpstr>Calibri</vt:lpstr>
      <vt:lpstr>Calibri Light</vt:lpstr>
      <vt:lpstr>Wingdings</vt:lpstr>
      <vt:lpstr>Office テーマ</vt:lpstr>
      <vt:lpstr>障害のある子どもの保護者の学校における付き添いの実態</vt:lpstr>
      <vt:lpstr>日本における障害のある子どもの就学</vt:lpstr>
      <vt:lpstr>2015年文部科学省の付き添い実態調査</vt:lpstr>
      <vt:lpstr>文部科学省の調査の問題点</vt:lpstr>
      <vt:lpstr>付き添い調査の概要</vt:lpstr>
      <vt:lpstr>付き添いに関する質問</vt:lpstr>
      <vt:lpstr>本調査における付き添いの実態</vt:lpstr>
      <vt:lpstr>文部科学省の結果との比較</vt:lpstr>
      <vt:lpstr>通常学級と特別支援学級における付き添い</vt:lpstr>
      <vt:lpstr>医療的ケアに関するデータ</vt:lpstr>
      <vt:lpstr>考察</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障害のある子どもの保護者の学校における付き添いの実態</dc:title>
  <dc:creator>t.kurita</dc:creator>
  <cp:lastModifiedBy>O Y</cp:lastModifiedBy>
  <cp:revision>84</cp:revision>
  <cp:lastPrinted>2016-06-17T08:30:18Z</cp:lastPrinted>
  <dcterms:created xsi:type="dcterms:W3CDTF">2016-06-07T00:52:03Z</dcterms:created>
  <dcterms:modified xsi:type="dcterms:W3CDTF">2020-07-13T12:21:53Z</dcterms:modified>
</cp:coreProperties>
</file>